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8" r:id="rId2"/>
    <p:sldId id="276" r:id="rId3"/>
    <p:sldId id="277" r:id="rId4"/>
    <p:sldId id="278" r:id="rId5"/>
    <p:sldId id="284" r:id="rId6"/>
    <p:sldId id="285" r:id="rId7"/>
    <p:sldId id="281" r:id="rId8"/>
    <p:sldId id="282" r:id="rId9"/>
    <p:sldId id="280" r:id="rId10"/>
    <p:sldId id="326" r:id="rId11"/>
    <p:sldId id="312" r:id="rId12"/>
    <p:sldId id="288" r:id="rId13"/>
    <p:sldId id="307" r:id="rId14"/>
    <p:sldId id="289" r:id="rId15"/>
    <p:sldId id="308" r:id="rId16"/>
    <p:sldId id="328" r:id="rId17"/>
    <p:sldId id="313" r:id="rId18"/>
    <p:sldId id="286" r:id="rId19"/>
    <p:sldId id="306" r:id="rId20"/>
    <p:sldId id="317" r:id="rId21"/>
    <p:sldId id="318" r:id="rId22"/>
    <p:sldId id="309" r:id="rId23"/>
    <p:sldId id="322" r:id="rId24"/>
    <p:sldId id="323" r:id="rId25"/>
    <p:sldId id="324" r:id="rId26"/>
    <p:sldId id="316" r:id="rId27"/>
    <p:sldId id="327" r:id="rId28"/>
    <p:sldId id="319" r:id="rId29"/>
    <p:sldId id="320" r:id="rId30"/>
    <p:sldId id="325" r:id="rId31"/>
    <p:sldId id="331" r:id="rId32"/>
    <p:sldId id="330" r:id="rId33"/>
    <p:sldId id="329" r:id="rId34"/>
  </p:sldIdLst>
  <p:sldSz cx="9144000" cy="6858000" type="screen4x3"/>
  <p:notesSz cx="6858000" cy="9144000"/>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C00"/>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080" autoAdjust="0"/>
  </p:normalViewPr>
  <p:slideViewPr>
    <p:cSldViewPr>
      <p:cViewPr varScale="1">
        <p:scale>
          <a:sx n="58" d="100"/>
          <a:sy n="58" d="100"/>
        </p:scale>
        <p:origin x="1522" y="62"/>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33390A1-EFA7-4975-B307-3ED18211B739}" type="datetimeFigureOut">
              <a:rPr lang="en-US" smtClean="0"/>
              <a:pPr/>
              <a:t>2/15/2017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B6DF01-BD0A-4C66-A064-3E3C7A4D4B0A}" type="slidenum">
              <a:rPr lang="en-US" smtClean="0"/>
              <a:pPr/>
              <a:t>‹#›</a:t>
            </a:fld>
            <a:endParaRPr lang="en-US"/>
          </a:p>
        </p:txBody>
      </p:sp>
    </p:spTree>
    <p:extLst>
      <p:ext uri="{BB962C8B-B14F-4D97-AF65-F5344CB8AC3E}">
        <p14:creationId xmlns:p14="http://schemas.microsoft.com/office/powerpoint/2010/main" val="1159950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ciencedirect.com/science/article/pii/S0016706115000427#t0015"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Statistical_dispersion" TargetMode="External"/><Relationship Id="rId13" Type="http://schemas.openxmlformats.org/officeDocument/2006/relationships/hyperlink" Target="https://en.wikipedia.org/wiki/Errors_and_residuals_in_statistics"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Variance" TargetMode="External"/><Relationship Id="rId12" Type="http://schemas.openxmlformats.org/officeDocument/2006/relationships/hyperlink" Target="https://en.wikipedia.org/wiki/Statistical_hypothesis_testing" TargetMode="External"/><Relationship Id="rId17" Type="http://schemas.openxmlformats.org/officeDocument/2006/relationships/hyperlink" Target="https://en.wikipedia.org/wiki/Location_test" TargetMode="External"/><Relationship Id="rId2" Type="http://schemas.openxmlformats.org/officeDocument/2006/relationships/slide" Target="../slides/slide13.xml"/><Relationship Id="rId16" Type="http://schemas.openxmlformats.org/officeDocument/2006/relationships/hyperlink" Target="https://en.wikipedia.org/wiki/Heteroscedasticity#cite_note-3" TargetMode="External"/><Relationship Id="rId1" Type="http://schemas.openxmlformats.org/officeDocument/2006/relationships/notesMaster" Target="../notesMasters/notesMaster1.xml"/><Relationship Id="rId6" Type="http://schemas.openxmlformats.org/officeDocument/2006/relationships/hyperlink" Target="https://en.wikipedia.org/wiki/Ancient_Greek" TargetMode="External"/><Relationship Id="rId11" Type="http://schemas.openxmlformats.org/officeDocument/2006/relationships/hyperlink" Target="https://en.wikipedia.org/wiki/Analysis_of_variance" TargetMode="External"/><Relationship Id="rId5" Type="http://schemas.openxmlformats.org/officeDocument/2006/relationships/hyperlink" Target="https://en.wikipedia.org/wiki/Heteroscedasticity#cite_note-1" TargetMode="External"/><Relationship Id="rId15" Type="http://schemas.openxmlformats.org/officeDocument/2006/relationships/hyperlink" Target="https://en.wikipedia.org/wiki/Heteroscedasticity#cite_note-2" TargetMode="External"/><Relationship Id="rId10" Type="http://schemas.openxmlformats.org/officeDocument/2006/relationships/hyperlink" Target="https://en.wikipedia.org/wiki/Regression_analysis" TargetMode="External"/><Relationship Id="rId4" Type="http://schemas.openxmlformats.org/officeDocument/2006/relationships/hyperlink" Target="https://en.wikipedia.org/wiki/Random_variable" TargetMode="External"/><Relationship Id="rId9" Type="http://schemas.openxmlformats.org/officeDocument/2006/relationships/hyperlink" Target="https://en.wikipedia.org/wiki/Homoscedasticity" TargetMode="External"/><Relationship Id="rId14" Type="http://schemas.openxmlformats.org/officeDocument/2006/relationships/hyperlink" Target="https://en.wikipedia.org/wiki/Ordinary_least_squar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16C353-2211-4B0F-8356-B0A132879861}" type="slidenum">
              <a:rPr lang="nl-NL" altLang="en-US"/>
              <a:pPr/>
              <a:t>11</a:t>
            </a:fld>
            <a:endParaRPr lang="nl-NL" altLang="en-US"/>
          </a:p>
        </p:txBody>
      </p:sp>
      <p:sp>
        <p:nvSpPr>
          <p:cNvPr id="69634" name="Rectangle 2"/>
          <p:cNvSpPr>
            <a:spLocks noGrp="1" noRot="1" noChangeAspect="1" noChangeArrowheads="1" noTextEdit="1"/>
          </p:cNvSpPr>
          <p:nvPr>
            <p:ph type="sldImg"/>
          </p:nvPr>
        </p:nvSpPr>
        <p:spPr>
          <a:xfrm>
            <a:off x="877888" y="490538"/>
            <a:ext cx="4908550" cy="3683000"/>
          </a:xfrm>
          <a:ln/>
        </p:spPr>
      </p:sp>
      <p:sp>
        <p:nvSpPr>
          <p:cNvPr id="69635" name="Rectangle 3"/>
          <p:cNvSpPr>
            <a:spLocks noGrp="1" noChangeArrowheads="1"/>
          </p:cNvSpPr>
          <p:nvPr>
            <p:ph type="body" idx="1"/>
          </p:nvPr>
        </p:nvSpPr>
        <p:spPr/>
        <p:txBody>
          <a:bodyPr/>
          <a:lstStyle/>
          <a:p>
            <a:r>
              <a:rPr lang="en-GB" altLang="en-US" dirty="0"/>
              <a:t>The previous graph showed the apparent validity of a regression model. It is of more interest to study the internal validity, that is the performance on an underlying population (also labelled ‘reproducibility’), or external validity, that is the performance on a different population (also labelled ‘generalizability’ or ‘transportability’).</a:t>
            </a:r>
          </a:p>
        </p:txBody>
      </p:sp>
    </p:spTree>
    <p:extLst>
      <p:ext uri="{BB962C8B-B14F-4D97-AF65-F5344CB8AC3E}">
        <p14:creationId xmlns:p14="http://schemas.microsoft.com/office/powerpoint/2010/main" val="1758377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External validation – the model</a:t>
            </a:r>
            <a:r>
              <a:rPr lang="en-US" baseline="0" dirty="0" smtClean="0"/>
              <a:t> from one region is being applied to </a:t>
            </a:r>
            <a:r>
              <a:rPr lang="en-US" baseline="0" dirty="0" smtClean="0"/>
              <a:t>another</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Eugenia M. Pena-</a:t>
            </a:r>
            <a:r>
              <a:rPr lang="en-US" sz="1200" kern="1200" dirty="0" err="1" smtClean="0">
                <a:solidFill>
                  <a:schemeClr val="tx1"/>
                </a:solidFill>
                <a:effectLst/>
                <a:latin typeface="+mn-lt"/>
                <a:ea typeface="+mn-ea"/>
                <a:cs typeface="+mn-cs"/>
              </a:rPr>
              <a:t>Yewtukhiw</a:t>
            </a:r>
            <a:r>
              <a:rPr lang="en-US" sz="1200" kern="1200" dirty="0" smtClean="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133.1 (2006): 57-70.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26</a:t>
            </a:fld>
            <a:endParaRPr lang="en-US"/>
          </a:p>
        </p:txBody>
      </p:sp>
    </p:spTree>
    <p:extLst>
      <p:ext uri="{BB962C8B-B14F-4D97-AF65-F5344CB8AC3E}">
        <p14:creationId xmlns:p14="http://schemas.microsoft.com/office/powerpoint/2010/main" val="1775388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Developed</a:t>
            </a:r>
            <a:r>
              <a:rPr lang="en-US" baseline="0" dirty="0" smtClean="0"/>
              <a:t> </a:t>
            </a:r>
            <a:r>
              <a:rPr lang="en-US" baseline="0" dirty="0" smtClean="0"/>
              <a:t>a GIS database of raster layers to try and model where </a:t>
            </a:r>
            <a:r>
              <a:rPr lang="en-US" baseline="0" dirty="0" err="1" smtClean="0"/>
              <a:t>spodic</a:t>
            </a:r>
            <a:r>
              <a:rPr lang="en-US" baseline="0" dirty="0" smtClean="0"/>
              <a:t> morphology is found</a:t>
            </a:r>
            <a:r>
              <a:rPr lang="en-US" baseline="0" dirty="0" smtClean="0"/>
              <a:t>.</a:t>
            </a:r>
          </a:p>
          <a:p>
            <a:pPr marL="171450" indent="-171450">
              <a:buFontTx/>
              <a:buChar char="-"/>
            </a:pPr>
            <a:endParaRPr lang="en-US" baseline="0" dirty="0" smtClean="0"/>
          </a:p>
          <a:p>
            <a:pPr marL="171450" indent="-171450">
              <a:buFontTx/>
              <a:buChar char="-"/>
            </a:pPr>
            <a:r>
              <a:rPr lang="en-US" dirty="0" smtClean="0"/>
              <a:t>http://www.sciencedirect.com/science/article/pii/S0016706115000427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smtClean="0">
                <a:solidFill>
                  <a:schemeClr val="tx1"/>
                </a:solidFill>
                <a:effectLst/>
                <a:latin typeface="+mn-lt"/>
                <a:ea typeface="+mn-ea"/>
                <a:cs typeface="+mn-cs"/>
              </a:rPr>
              <a:t>Nauman, Travis W., et al. "Ghosts of the forest: Mapping </a:t>
            </a:r>
            <a:r>
              <a:rPr lang="en-US" sz="1200" kern="1200" dirty="0" err="1" smtClean="0">
                <a:solidFill>
                  <a:schemeClr val="tx1"/>
                </a:solidFill>
                <a:effectLst/>
                <a:latin typeface="+mn-lt"/>
                <a:ea typeface="+mn-ea"/>
                <a:cs typeface="+mn-cs"/>
              </a:rPr>
              <a:t>pedomemory</a:t>
            </a:r>
            <a:r>
              <a:rPr lang="en-US" sz="1200" kern="1200" dirty="0" smtClean="0">
                <a:solidFill>
                  <a:schemeClr val="tx1"/>
                </a:solidFill>
                <a:effectLst/>
                <a:latin typeface="+mn-lt"/>
                <a:ea typeface="+mn-ea"/>
                <a:cs typeface="+mn-cs"/>
              </a:rPr>
              <a:t> to guide forest restoration."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247 (2015): 51-64.</a:t>
            </a:r>
          </a:p>
          <a:p>
            <a:pPr marL="171450" indent="-171450">
              <a:buFontTx/>
              <a:buChar char="-"/>
            </a:pP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28</a:t>
            </a:fld>
            <a:endParaRPr lang="en-US"/>
          </a:p>
        </p:txBody>
      </p:sp>
    </p:spTree>
    <p:extLst>
      <p:ext uri="{BB962C8B-B14F-4D97-AF65-F5344CB8AC3E}">
        <p14:creationId xmlns:p14="http://schemas.microsoft.com/office/powerpoint/2010/main" val="727144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To get a more continuous</a:t>
            </a:r>
            <a:r>
              <a:rPr lang="en-US" baseline="0" dirty="0" smtClean="0"/>
              <a:t> model, a random forest probability model was produced.</a:t>
            </a:r>
          </a:p>
          <a:p>
            <a:pPr marL="171450" indent="-171450">
              <a:buFontTx/>
              <a:buChar char="-"/>
            </a:pPr>
            <a:r>
              <a:rPr lang="en-US" baseline="0" dirty="0" smtClean="0"/>
              <a:t>Combines many trees built using random sample subsets and random variable-subset selection to create more robust model. </a:t>
            </a:r>
          </a:p>
          <a:p>
            <a:pPr marL="171450" indent="-171450">
              <a:buFontTx/>
              <a:buChar char="-"/>
            </a:pPr>
            <a:r>
              <a:rPr lang="en-US" baseline="0" dirty="0" smtClean="0"/>
              <a:t>Determined threshold by holding back 33% of data from a model run and adjusting </a:t>
            </a:r>
            <a:r>
              <a:rPr lang="en-US" baseline="0" dirty="0" err="1" smtClean="0"/>
              <a:t>prob</a:t>
            </a:r>
            <a:r>
              <a:rPr lang="en-US" baseline="0" dirty="0" smtClean="0"/>
              <a:t> thresh to get best </a:t>
            </a:r>
            <a:r>
              <a:rPr lang="en-US" baseline="0" dirty="0" err="1" smtClean="0"/>
              <a:t>confustion</a:t>
            </a:r>
            <a:r>
              <a:rPr lang="en-US" baseline="0" dirty="0" smtClean="0"/>
              <a:t> matrix</a:t>
            </a:r>
            <a:r>
              <a:rPr lang="en-US" baseline="0" dirty="0" smtClean="0"/>
              <a:t>.</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EB7D7BA2-B3D4-4DED-AA8D-DEB707B40147}" type="slidenum">
              <a:rPr lang="en-US" smtClean="0"/>
              <a:t>29</a:t>
            </a:fld>
            <a:endParaRPr lang="en-US"/>
          </a:p>
        </p:txBody>
      </p:sp>
    </p:spTree>
    <p:extLst>
      <p:ext uri="{BB962C8B-B14F-4D97-AF65-F5344CB8AC3E}">
        <p14:creationId xmlns:p14="http://schemas.microsoft.com/office/powerpoint/2010/main" val="53450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validation results using withheld data indicated a maximum classification agreement at a 0.57 probability threshold to separate </a:t>
            </a:r>
            <a:r>
              <a:rPr lang="en-US" dirty="0" err="1" smtClean="0"/>
              <a:t>spodic</a:t>
            </a:r>
            <a:r>
              <a:rPr lang="en-US" dirty="0" smtClean="0"/>
              <a:t> from non-</a:t>
            </a:r>
            <a:r>
              <a:rPr lang="en-US" dirty="0" err="1" smtClean="0"/>
              <a:t>spodic</a:t>
            </a:r>
            <a:r>
              <a:rPr lang="en-US" dirty="0" smtClean="0"/>
              <a:t> predictions and indicated that predictions of </a:t>
            </a:r>
            <a:r>
              <a:rPr lang="en-US" dirty="0" err="1" smtClean="0"/>
              <a:t>spodic</a:t>
            </a:r>
            <a:r>
              <a:rPr lang="en-US" dirty="0" smtClean="0"/>
              <a:t> sites were more reliable than those of non-</a:t>
            </a:r>
            <a:r>
              <a:rPr lang="en-US" dirty="0" err="1" smtClean="0"/>
              <a:t>spodic</a:t>
            </a:r>
            <a:r>
              <a:rPr lang="en-US" dirty="0" smtClean="0"/>
              <a:t> sites (</a:t>
            </a:r>
            <a:r>
              <a:rPr lang="en-US" dirty="0" smtClean="0">
                <a:hlinkClick r:id="rId3"/>
              </a:rPr>
              <a:t>Table 3</a:t>
            </a:r>
            <a:r>
              <a:rPr lang="en-US" dirty="0" smtClean="0"/>
              <a:t>). “</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30</a:t>
            </a:fld>
            <a:endParaRPr lang="en-US"/>
          </a:p>
        </p:txBody>
      </p:sp>
    </p:spTree>
    <p:extLst>
      <p:ext uri="{BB962C8B-B14F-4D97-AF65-F5344CB8AC3E}">
        <p14:creationId xmlns:p14="http://schemas.microsoft.com/office/powerpoint/2010/main" val="1217656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work being done by staff a the soil</a:t>
            </a:r>
            <a:r>
              <a:rPr lang="en-US" baseline="0" dirty="0" smtClean="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33</a:t>
            </a:fld>
            <a:endParaRPr lang="en-US"/>
          </a:p>
        </p:txBody>
      </p:sp>
    </p:spTree>
    <p:extLst>
      <p:ext uri="{BB962C8B-B14F-4D97-AF65-F5344CB8AC3E}">
        <p14:creationId xmlns:p14="http://schemas.microsoft.com/office/powerpoint/2010/main" val="2830058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heteroscedasticity (also spelled </a:t>
            </a:r>
            <a:r>
              <a:rPr lang="en-US" dirty="0" err="1" smtClean="0"/>
              <a:t>heteroskedasticity</a:t>
            </a:r>
            <a:r>
              <a:rPr lang="en-US" dirty="0" smtClean="0"/>
              <a:t>) refers to the circumstance in which the variability of a variable is unequal across the range of values of a second variable that predicts it.</a:t>
            </a:r>
          </a:p>
          <a:p>
            <a:endParaRPr lang="en-US" dirty="0" smtClean="0"/>
          </a:p>
          <a:p>
            <a:pPr rtl="0"/>
            <a:r>
              <a:rPr lang="en-US" dirty="0" smtClean="0">
                <a:effectLst/>
              </a:rPr>
              <a:t>In </a:t>
            </a:r>
            <a:r>
              <a:rPr lang="en-US" dirty="0" smtClean="0">
                <a:effectLst/>
                <a:hlinkClick r:id="rId3" tooltip="Statistics"/>
              </a:rPr>
              <a:t>statistics</a:t>
            </a:r>
            <a:r>
              <a:rPr lang="en-US" dirty="0" smtClean="0">
                <a:effectLst/>
              </a:rPr>
              <a:t>, a collection of </a:t>
            </a:r>
            <a:r>
              <a:rPr lang="en-US" dirty="0" smtClean="0">
                <a:effectLst/>
                <a:hlinkClick r:id="rId4" tooltip="Random variable"/>
              </a:rPr>
              <a:t>random variables</a:t>
            </a:r>
            <a:r>
              <a:rPr lang="en-US" dirty="0" smtClean="0">
                <a:effectLst/>
              </a:rPr>
              <a:t> is </a:t>
            </a:r>
            <a:r>
              <a:rPr lang="en-US" b="1" dirty="0" smtClean="0">
                <a:effectLst/>
              </a:rPr>
              <a:t>heteroscedastic</a:t>
            </a:r>
            <a:r>
              <a:rPr lang="en-US" dirty="0" smtClean="0">
                <a:effectLst/>
              </a:rPr>
              <a:t> (or </a:t>
            </a:r>
            <a:r>
              <a:rPr lang="en-US" b="1" dirty="0" smtClean="0">
                <a:effectLst/>
              </a:rPr>
              <a:t>heteroskedastic</a:t>
            </a:r>
            <a:r>
              <a:rPr lang="en-US" dirty="0" smtClean="0">
                <a:effectLst/>
              </a:rPr>
              <a:t>;</a:t>
            </a:r>
            <a:r>
              <a:rPr lang="en-US" baseline="30000" dirty="0" smtClean="0">
                <a:effectLst/>
                <a:hlinkClick r:id="rId5"/>
              </a:rPr>
              <a:t>[notes 1]</a:t>
            </a:r>
            <a:r>
              <a:rPr lang="en-US" dirty="0" smtClean="0">
                <a:effectLst/>
              </a:rPr>
              <a:t> from </a:t>
            </a:r>
            <a:r>
              <a:rPr lang="en-US" dirty="0" smtClean="0">
                <a:effectLst/>
                <a:hlinkClick r:id="rId6" tooltip="Ancient Greek"/>
              </a:rPr>
              <a:t>Ancient Greek</a:t>
            </a:r>
            <a:r>
              <a:rPr lang="en-US" dirty="0" smtClean="0">
                <a:effectLst/>
              </a:rPr>
              <a:t> </a:t>
            </a:r>
            <a:r>
              <a:rPr lang="en-US" i="1" dirty="0" smtClean="0">
                <a:effectLst/>
              </a:rPr>
              <a:t>hetero</a:t>
            </a:r>
            <a:r>
              <a:rPr lang="en-US" dirty="0" smtClean="0">
                <a:effectLst/>
              </a:rPr>
              <a:t> “different” and </a:t>
            </a:r>
            <a:r>
              <a:rPr lang="en-US" i="1" dirty="0" err="1" smtClean="0">
                <a:effectLst/>
              </a:rPr>
              <a:t>skedasis</a:t>
            </a:r>
            <a:r>
              <a:rPr lang="en-US" dirty="0" smtClean="0">
                <a:effectLst/>
              </a:rPr>
              <a:t> “dispersion”) if there are sub-populations that have different variabilities from others. Here "variability" could be quantified by the </a:t>
            </a:r>
            <a:r>
              <a:rPr lang="en-US" dirty="0" smtClean="0">
                <a:effectLst/>
                <a:hlinkClick r:id="rId7" tooltip="Variance"/>
              </a:rPr>
              <a:t>variance</a:t>
            </a:r>
            <a:r>
              <a:rPr lang="en-US" dirty="0" smtClean="0">
                <a:effectLst/>
              </a:rPr>
              <a:t> or any other measure of </a:t>
            </a:r>
            <a:r>
              <a:rPr lang="en-US" dirty="0" smtClean="0">
                <a:effectLst/>
                <a:hlinkClick r:id="rId8" tooltip="Statistical dispersion"/>
              </a:rPr>
              <a:t>statistical dispersion</a:t>
            </a:r>
            <a:r>
              <a:rPr lang="en-US" dirty="0" smtClean="0">
                <a:effectLst/>
              </a:rPr>
              <a:t>. Thus heteroscedasticity is the absence of </a:t>
            </a:r>
            <a:r>
              <a:rPr lang="en-US" dirty="0" smtClean="0">
                <a:effectLst/>
                <a:hlinkClick r:id="rId9" tooltip="Homoscedasticity"/>
              </a:rPr>
              <a:t>homoscedasticity</a:t>
            </a:r>
            <a:r>
              <a:rPr lang="en-US" dirty="0" smtClean="0">
                <a:effectLst/>
              </a:rPr>
              <a:t>.</a:t>
            </a:r>
          </a:p>
          <a:p>
            <a:pPr rtl="0"/>
            <a:r>
              <a:rPr lang="en-US" dirty="0" smtClean="0">
                <a:effectLst/>
              </a:rPr>
              <a:t>The existence of heteroscedasticity is a major concern in the application of </a:t>
            </a:r>
            <a:r>
              <a:rPr lang="en-US" dirty="0" smtClean="0">
                <a:effectLst/>
                <a:hlinkClick r:id="rId10" tooltip="Regression analysis"/>
              </a:rPr>
              <a:t>regression analysis</a:t>
            </a:r>
            <a:r>
              <a:rPr lang="en-US" dirty="0" smtClean="0">
                <a:effectLst/>
              </a:rPr>
              <a:t>, including the </a:t>
            </a:r>
            <a:r>
              <a:rPr lang="en-US" dirty="0" smtClean="0">
                <a:effectLst/>
                <a:hlinkClick r:id="rId11" tooltip="Analysis of variance"/>
              </a:rPr>
              <a:t>analysis of variance</a:t>
            </a:r>
            <a:r>
              <a:rPr lang="en-US" dirty="0" smtClean="0">
                <a:effectLst/>
              </a:rPr>
              <a:t>, as it can invalidate </a:t>
            </a:r>
            <a:r>
              <a:rPr lang="en-US" dirty="0" smtClean="0">
                <a:effectLst/>
                <a:hlinkClick r:id="rId12" tooltip="Statistical hypothesis testing"/>
              </a:rPr>
              <a:t>statistical tests of significance</a:t>
            </a:r>
            <a:r>
              <a:rPr lang="en-US" dirty="0" smtClean="0">
                <a:effectLst/>
              </a:rPr>
              <a:t> that assume that the </a:t>
            </a:r>
            <a:r>
              <a:rPr lang="en-US" dirty="0" smtClean="0">
                <a:effectLst/>
                <a:hlinkClick r:id="rId13" tooltip="Errors and residuals in statistics"/>
              </a:rPr>
              <a:t>modelling errors</a:t>
            </a:r>
            <a:r>
              <a:rPr lang="en-US" dirty="0" smtClean="0">
                <a:effectLst/>
              </a:rPr>
              <a:t> are uncorrelated and uniform—hence that their variances do not vary with the effects being modeled. For instance, while the </a:t>
            </a:r>
            <a:r>
              <a:rPr lang="en-US" dirty="0" smtClean="0">
                <a:effectLst/>
                <a:hlinkClick r:id="rId14" tooltip="Ordinary least squares"/>
              </a:rPr>
              <a:t>ordinary least squares</a:t>
            </a:r>
            <a:r>
              <a:rPr lang="en-US" dirty="0" smtClean="0">
                <a:effectLst/>
              </a:rPr>
              <a:t> estimator is still unbiased in the presence of heteroscedasticity, it is inefficient because the true variance and covariance are underestimated.</a:t>
            </a:r>
            <a:r>
              <a:rPr lang="en-US" baseline="30000" dirty="0" smtClean="0">
                <a:effectLst/>
                <a:hlinkClick r:id="rId15"/>
              </a:rPr>
              <a:t>[1]</a:t>
            </a:r>
            <a:r>
              <a:rPr lang="en-US" baseline="30000" dirty="0" smtClean="0">
                <a:effectLst/>
                <a:hlinkClick r:id="rId16"/>
              </a:rPr>
              <a:t>[2]</a:t>
            </a:r>
            <a:r>
              <a:rPr lang="en-US" dirty="0" smtClean="0">
                <a:effectLst/>
              </a:rPr>
              <a:t> Similarly, in testing for differences between sub-populations using a </a:t>
            </a:r>
            <a:r>
              <a:rPr lang="en-US" dirty="0" smtClean="0">
                <a:effectLst/>
                <a:hlinkClick r:id="rId17" tooltip="Location test"/>
              </a:rPr>
              <a:t>location test</a:t>
            </a:r>
            <a:r>
              <a:rPr lang="en-US" dirty="0" smtClean="0">
                <a:effectLst/>
              </a:rPr>
              <a:t>, some standard tests assume that variances within groups are equal.</a:t>
            </a:r>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13</a:t>
            </a:fld>
            <a:endParaRPr lang="en-US"/>
          </a:p>
        </p:txBody>
      </p:sp>
    </p:spTree>
    <p:extLst>
      <p:ext uri="{BB962C8B-B14F-4D97-AF65-F5344CB8AC3E}">
        <p14:creationId xmlns:p14="http://schemas.microsoft.com/office/powerpoint/2010/main" val="153493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James C. Bell, and Charles A. Butler. "Quantitative soil-landscape modeling for estimating the areal extent of hydromorphic soils." </a:t>
            </a:r>
            <a:r>
              <a:rPr lang="en-US" sz="1200" i="1" kern="1200" dirty="0" smtClean="0">
                <a:solidFill>
                  <a:schemeClr val="tx1"/>
                </a:solidFill>
                <a:effectLst/>
                <a:latin typeface="+mn-lt"/>
                <a:ea typeface="+mn-ea"/>
                <a:cs typeface="+mn-cs"/>
              </a:rPr>
              <a:t>Soil Science Society of America Journal</a:t>
            </a:r>
            <a:r>
              <a:rPr lang="en-US" sz="1200" kern="1200" dirty="0" smtClean="0">
                <a:solidFill>
                  <a:schemeClr val="tx1"/>
                </a:solidFill>
                <a:effectLst/>
                <a:latin typeface="+mn-lt"/>
                <a:ea typeface="+mn-ea"/>
                <a:cs typeface="+mn-cs"/>
              </a:rPr>
              <a:t> 61.3 (1997): 971-980.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15</a:t>
            </a:fld>
            <a:endParaRPr lang="en-US"/>
          </a:p>
        </p:txBody>
      </p:sp>
    </p:spTree>
    <p:extLst>
      <p:ext uri="{BB962C8B-B14F-4D97-AF65-F5344CB8AC3E}">
        <p14:creationId xmlns:p14="http://schemas.microsoft.com/office/powerpoint/2010/main" val="797197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work being done by staff a the soil</a:t>
            </a:r>
            <a:r>
              <a:rPr lang="en-US" baseline="0" dirty="0" smtClean="0"/>
              <a:t> survey center to relate SOC to water holding capacity.</a:t>
            </a:r>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16</a:t>
            </a:fld>
            <a:endParaRPr lang="en-US"/>
          </a:p>
        </p:txBody>
      </p:sp>
    </p:spTree>
    <p:extLst>
      <p:ext uri="{BB962C8B-B14F-4D97-AF65-F5344CB8AC3E}">
        <p14:creationId xmlns:p14="http://schemas.microsoft.com/office/powerpoint/2010/main" val="1981525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8F9F9-8CEF-41D2-B8D9-0903C4AE297B}" type="slidenum">
              <a:rPr lang="nl-NL" altLang="en-US"/>
              <a:pPr/>
              <a:t>17</a:t>
            </a:fld>
            <a:endParaRPr lang="nl-NL" altLang="en-US"/>
          </a:p>
        </p:txBody>
      </p:sp>
      <p:sp>
        <p:nvSpPr>
          <p:cNvPr id="106498" name="Rectangle 1026"/>
          <p:cNvSpPr>
            <a:spLocks noGrp="1" noRot="1" noChangeAspect="1" noChangeArrowheads="1" noTextEdit="1"/>
          </p:cNvSpPr>
          <p:nvPr>
            <p:ph type="sldImg"/>
          </p:nvPr>
        </p:nvSpPr>
        <p:spPr>
          <a:ln/>
        </p:spPr>
      </p:sp>
      <p:sp>
        <p:nvSpPr>
          <p:cNvPr id="106499" name="Rectangle 1027"/>
          <p:cNvSpPr>
            <a:spLocks noGrp="1" noChangeArrowheads="1"/>
          </p:cNvSpPr>
          <p:nvPr>
            <p:ph type="body" idx="1"/>
          </p:nvPr>
        </p:nvSpPr>
        <p:spPr/>
        <p:txBody>
          <a:bodyPr/>
          <a:lstStyle/>
          <a:p>
            <a:r>
              <a:rPr lang="en-GB" altLang="en-US"/>
              <a:t>Three internal validation techniques are shown. Split-sample means that a random split is made, resulting in e.g. a 50% development and a 50% validation sample. Cross-validation uses the same principle, but alternates the development and validation samples (e.g. 50:50 split means 2 development and test rounds; a 90:10 split 10 rounds). The most extreme variant of cross-validation is the ‘jack-knife’, where n-1 patients are used for model development, with validation on the patient who was left out. The bootstrap is however the preferred technique (see next slide).</a:t>
            </a:r>
          </a:p>
        </p:txBody>
      </p:sp>
    </p:spTree>
    <p:extLst>
      <p:ext uri="{BB962C8B-B14F-4D97-AF65-F5344CB8AC3E}">
        <p14:creationId xmlns:p14="http://schemas.microsoft.com/office/powerpoint/2010/main" val="4201469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model</a:t>
            </a:r>
            <a:r>
              <a:rPr lang="en-US" sz="1200" kern="1200" baseline="0" dirty="0" smtClean="0">
                <a:solidFill>
                  <a:schemeClr val="tx1"/>
                </a:solidFill>
                <a:effectLst/>
                <a:latin typeface="+mn-lt"/>
                <a:ea typeface="+mn-ea"/>
                <a:cs typeface="+mn-cs"/>
              </a:rPr>
              <a:t> is tested against the same data it was developed with.</a:t>
            </a: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Thompson, James A., Eugenia M. Pena-</a:t>
            </a:r>
            <a:r>
              <a:rPr lang="en-US" sz="1200" kern="1200" dirty="0" err="1" smtClean="0">
                <a:solidFill>
                  <a:schemeClr val="tx1"/>
                </a:solidFill>
                <a:effectLst/>
                <a:latin typeface="+mn-lt"/>
                <a:ea typeface="+mn-ea"/>
                <a:cs typeface="+mn-cs"/>
              </a:rPr>
              <a:t>Yewtukhiw</a:t>
            </a:r>
            <a:r>
              <a:rPr lang="en-US" sz="1200" kern="1200" dirty="0" smtClean="0">
                <a:solidFill>
                  <a:schemeClr val="tx1"/>
                </a:solidFill>
                <a:effectLst/>
                <a:latin typeface="+mn-lt"/>
                <a:ea typeface="+mn-ea"/>
                <a:cs typeface="+mn-cs"/>
              </a:rPr>
              <a:t>, and John H. Grove. "Soil–landscape modeling across a physiographic region: Topographic patterns and model transportability." </a:t>
            </a:r>
            <a:r>
              <a:rPr lang="en-US" sz="1200" i="1" kern="1200" dirty="0" err="1" smtClean="0">
                <a:solidFill>
                  <a:schemeClr val="tx1"/>
                </a:solidFill>
                <a:effectLst/>
                <a:latin typeface="+mn-lt"/>
                <a:ea typeface="+mn-ea"/>
                <a:cs typeface="+mn-cs"/>
              </a:rPr>
              <a:t>Geoderma</a:t>
            </a:r>
            <a:r>
              <a:rPr lang="en-US" sz="1200" kern="1200" dirty="0" smtClean="0">
                <a:solidFill>
                  <a:schemeClr val="tx1"/>
                </a:solidFill>
                <a:effectLst/>
                <a:latin typeface="+mn-lt"/>
                <a:ea typeface="+mn-ea"/>
                <a:cs typeface="+mn-cs"/>
              </a:rPr>
              <a:t> 133.1 (2006): 57-70.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4B6DF01-BD0A-4C66-A064-3E3C7A4D4B0A}" type="slidenum">
              <a:rPr lang="en-US" smtClean="0"/>
              <a:pPr/>
              <a:t>22</a:t>
            </a:fld>
            <a:endParaRPr lang="en-US"/>
          </a:p>
        </p:txBody>
      </p:sp>
    </p:spTree>
    <p:extLst>
      <p:ext uri="{BB962C8B-B14F-4D97-AF65-F5344CB8AC3E}">
        <p14:creationId xmlns:p14="http://schemas.microsoft.com/office/powerpoint/2010/main" val="1683461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61BA4AD-F306-45A3-AB19-8812DE29EEF0}" type="slidenum">
              <a:rPr lang="en-US" altLang="en-US" sz="1300" smtClean="0"/>
              <a:pPr>
                <a:spcBef>
                  <a:spcPct val="0"/>
                </a:spcBef>
              </a:pPr>
              <a:t>23</a:t>
            </a:fld>
            <a:endParaRPr lang="en-US" altLang="en-US" sz="1300" smtClean="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Overview of the kinds of accuracy that will be introduced in the next three slides. </a:t>
            </a:r>
          </a:p>
        </p:txBody>
      </p:sp>
    </p:spTree>
    <p:extLst>
      <p:ext uri="{BB962C8B-B14F-4D97-AF65-F5344CB8AC3E}">
        <p14:creationId xmlns:p14="http://schemas.microsoft.com/office/powerpoint/2010/main" val="158367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24</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t>Let’s populate an error matrix with the accuracy assessment data from the San Rafael Swell (Nield et al., 2007).  </a:t>
            </a:r>
            <a:endParaRPr lang="en-US"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Nield, S. J., J. L. </a:t>
            </a:r>
            <a:r>
              <a:rPr lang="en-US" sz="1200" kern="1200" dirty="0" err="1" smtClean="0">
                <a:solidFill>
                  <a:schemeClr val="tx1"/>
                </a:solidFill>
                <a:effectLst/>
                <a:latin typeface="+mn-lt"/>
                <a:ea typeface="+mn-ea"/>
                <a:cs typeface="+mn-cs"/>
              </a:rPr>
              <a:t>Boettinger</a:t>
            </a:r>
            <a:r>
              <a:rPr lang="en-US" sz="1200" kern="1200" dirty="0" smtClean="0">
                <a:solidFill>
                  <a:schemeClr val="tx1"/>
                </a:solidFill>
                <a:effectLst/>
                <a:latin typeface="+mn-lt"/>
                <a:ea typeface="+mn-ea"/>
                <a:cs typeface="+mn-cs"/>
              </a:rPr>
              <a:t>, and R. D. Ramsey. "Digitally mapping </a:t>
            </a:r>
            <a:r>
              <a:rPr lang="en-US" sz="1200" kern="1200" dirty="0" err="1" smtClean="0">
                <a:solidFill>
                  <a:schemeClr val="tx1"/>
                </a:solidFill>
                <a:effectLst/>
                <a:latin typeface="+mn-lt"/>
                <a:ea typeface="+mn-ea"/>
                <a:cs typeface="+mn-cs"/>
              </a:rPr>
              <a:t>gypsic</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natric</a:t>
            </a:r>
            <a:r>
              <a:rPr lang="en-US" sz="1200" kern="1200" dirty="0" smtClean="0">
                <a:solidFill>
                  <a:schemeClr val="tx1"/>
                </a:solidFill>
                <a:effectLst/>
                <a:latin typeface="+mn-lt"/>
                <a:ea typeface="+mn-ea"/>
                <a:cs typeface="+mn-cs"/>
              </a:rPr>
              <a:t> soil areas using Landsat ETM data." </a:t>
            </a:r>
            <a:r>
              <a:rPr lang="en-US" sz="1200" i="1" kern="1200" dirty="0" smtClean="0">
                <a:solidFill>
                  <a:schemeClr val="tx1"/>
                </a:solidFill>
                <a:effectLst/>
                <a:latin typeface="+mn-lt"/>
                <a:ea typeface="+mn-ea"/>
                <a:cs typeface="+mn-cs"/>
              </a:rPr>
              <a:t>Soil Science Society of America Journal</a:t>
            </a:r>
            <a:r>
              <a:rPr lang="en-US" sz="1200" kern="1200" dirty="0" smtClean="0">
                <a:solidFill>
                  <a:schemeClr val="tx1"/>
                </a:solidFill>
                <a:effectLst/>
                <a:latin typeface="+mn-lt"/>
                <a:ea typeface="+mn-ea"/>
                <a:cs typeface="+mn-cs"/>
              </a:rPr>
              <a:t> 71.1 (2007): 245-252.</a:t>
            </a:r>
          </a:p>
          <a:p>
            <a:pPr eaLnBrk="1" hangingPunct="1"/>
            <a:endParaRPr lang="en-US" altLang="en-US" dirty="0" smtClean="0"/>
          </a:p>
        </p:txBody>
      </p:sp>
    </p:spTree>
    <p:extLst>
      <p:ext uri="{BB962C8B-B14F-4D97-AF65-F5344CB8AC3E}">
        <p14:creationId xmlns:p14="http://schemas.microsoft.com/office/powerpoint/2010/main" val="2240918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spcBef>
                <a:spcPct val="30000"/>
              </a:spcBef>
              <a:defRPr sz="1200">
                <a:solidFill>
                  <a:schemeClr val="tx1"/>
                </a:solidFill>
                <a:latin typeface="Arial" panose="020B0604020202020204" pitchFamily="34" charset="0"/>
              </a:defRPr>
            </a:lvl1pPr>
            <a:lvl2pPr marL="742950" indent="-285750" defTabSz="966788">
              <a:spcBef>
                <a:spcPct val="30000"/>
              </a:spcBef>
              <a:defRPr sz="1200">
                <a:solidFill>
                  <a:schemeClr val="tx1"/>
                </a:solidFill>
                <a:latin typeface="Arial" panose="020B0604020202020204" pitchFamily="34" charset="0"/>
              </a:defRPr>
            </a:lvl2pPr>
            <a:lvl3pPr marL="1143000" indent="-228600" defTabSz="966788">
              <a:spcBef>
                <a:spcPct val="30000"/>
              </a:spcBef>
              <a:defRPr sz="1200">
                <a:solidFill>
                  <a:schemeClr val="tx1"/>
                </a:solidFill>
                <a:latin typeface="Arial" panose="020B0604020202020204" pitchFamily="34" charset="0"/>
              </a:defRPr>
            </a:lvl3pPr>
            <a:lvl4pPr marL="1600200" indent="-228600" defTabSz="966788">
              <a:spcBef>
                <a:spcPct val="30000"/>
              </a:spcBef>
              <a:defRPr sz="1200">
                <a:solidFill>
                  <a:schemeClr val="tx1"/>
                </a:solidFill>
                <a:latin typeface="Arial" panose="020B0604020202020204" pitchFamily="34" charset="0"/>
              </a:defRPr>
            </a:lvl4pPr>
            <a:lvl5pPr marL="2057400" indent="-228600" defTabSz="966788">
              <a:spcBef>
                <a:spcPct val="30000"/>
              </a:spcBef>
              <a:defRPr sz="1200">
                <a:solidFill>
                  <a:schemeClr val="tx1"/>
                </a:solidFill>
                <a:latin typeface="Arial" panose="020B0604020202020204" pitchFamily="34" charset="0"/>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E898243-8F0E-4744-9B6C-437819D175F9}" type="slidenum">
              <a:rPr lang="en-US" altLang="en-US" sz="1300" smtClean="0"/>
              <a:pPr>
                <a:spcBef>
                  <a:spcPct val="0"/>
                </a:spcBef>
              </a:pPr>
              <a:t>25</a:t>
            </a:fld>
            <a:endParaRPr lang="en-US" altLang="en-US" sz="1300"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Let’s populate an error matrix with the accuracy assessment data from the San Rafael Swell (Nield et al., 2007).  </a:t>
            </a:r>
          </a:p>
        </p:txBody>
      </p:sp>
    </p:spTree>
    <p:extLst>
      <p:ext uri="{BB962C8B-B14F-4D97-AF65-F5344CB8AC3E}">
        <p14:creationId xmlns:p14="http://schemas.microsoft.com/office/powerpoint/2010/main" val="3807624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Autofit/>
          </a:bodyPr>
          <a:lstStyle>
            <a:lvl1pPr>
              <a:defRPr sz="5400"/>
            </a:lvl1p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198144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40524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01375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395272515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86800" cy="640080"/>
          </a:xfrm>
        </p:spPr>
        <p:txBody>
          <a:bodyPr anchor="t"/>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no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Text Placeholder 11"/>
          <p:cNvSpPr>
            <a:spLocks noGrp="1"/>
          </p:cNvSpPr>
          <p:nvPr>
            <p:ph type="body" sz="quarter" idx="10"/>
          </p:nvPr>
        </p:nvSpPr>
        <p:spPr>
          <a:xfrm>
            <a:off x="2423160" y="6477000"/>
            <a:ext cx="4297680" cy="365760"/>
          </a:xfrm>
          <a:noFill/>
        </p:spPr>
        <p:txBody>
          <a:bodyPr anchor="b"/>
          <a:lstStyle>
            <a:lvl1pPr marL="0" indent="0" algn="ctr">
              <a:buNone/>
              <a:defRPr sz="1100">
                <a:solidFill>
                  <a:schemeClr val="bg1"/>
                </a:solidFill>
                <a:latin typeface="Fira Sans Light" pitchFamily="34" charset="0"/>
                <a:ea typeface="Fira Sans Light" pitchFamily="34" charset="0"/>
                <a:cs typeface="Arial" pitchFamily="34" charset="0"/>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smtClean="0"/>
              <a:t>Click to edit Master text styles</a:t>
            </a:r>
          </a:p>
        </p:txBody>
      </p:sp>
    </p:spTree>
    <p:extLst>
      <p:ext uri="{BB962C8B-B14F-4D97-AF65-F5344CB8AC3E}">
        <p14:creationId xmlns:p14="http://schemas.microsoft.com/office/powerpoint/2010/main" val="9754099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743614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41AB0-5ECD-4F0C-8435-DFC39302280B}" type="datetimeFigureOut">
              <a:rPr lang="en-US" smtClean="0"/>
              <a:pPr/>
              <a:t>2/15/2017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35961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19200"/>
            <a:ext cx="4038600" cy="512064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57686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19200"/>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28800"/>
            <a:ext cx="4040188"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219200"/>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828800"/>
            <a:ext cx="4041775" cy="44805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F541AB0-5ECD-4F0C-8435-DFC39302280B}" type="datetimeFigureOut">
              <a:rPr lang="en-US" smtClean="0"/>
              <a:pPr/>
              <a:t>2/15/2017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3205399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541AB0-5ECD-4F0C-8435-DFC39302280B}" type="datetimeFigureOut">
              <a:rPr lang="en-US" smtClean="0"/>
              <a:pPr/>
              <a:t>2/15/2017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102759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41AB0-5ECD-4F0C-8435-DFC39302280B}" type="datetimeFigureOut">
              <a:rPr lang="en-US" smtClean="0"/>
              <a:pPr/>
              <a:t>2/15/2017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2644434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958809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41AB0-5ECD-4F0C-8435-DFC39302280B}" type="datetimeFigureOut">
              <a:rPr lang="en-US" smtClean="0"/>
              <a:pPr/>
              <a:t>2/15/2017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4E5DF8-F63F-4758-AB35-74575B7F71F6}" type="slidenum">
              <a:rPr lang="en-US" smtClean="0"/>
              <a:pPr/>
              <a:t>‹#›</a:t>
            </a:fld>
            <a:endParaRPr lang="en-US"/>
          </a:p>
        </p:txBody>
      </p:sp>
    </p:spTree>
    <p:extLst>
      <p:ext uri="{BB962C8B-B14F-4D97-AF65-F5344CB8AC3E}">
        <p14:creationId xmlns:p14="http://schemas.microsoft.com/office/powerpoint/2010/main" val="4016694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19200"/>
            <a:ext cx="8229600" cy="512064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41AB0-5ECD-4F0C-8435-DFC39302280B}" type="datetimeFigureOut">
              <a:rPr lang="en-US" smtClean="0"/>
              <a:pPr/>
              <a:t>2/15/2017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4E5DF8-F63F-4758-AB35-74575B7F71F6}" type="slidenum">
              <a:rPr lang="en-US" smtClean="0"/>
              <a:pPr/>
              <a:t>‹#›</a:t>
            </a:fld>
            <a:endParaRPr lang="en-US"/>
          </a:p>
        </p:txBody>
      </p:sp>
    </p:spTree>
    <p:extLst>
      <p:ext uri="{BB962C8B-B14F-4D97-AF65-F5344CB8AC3E}">
        <p14:creationId xmlns:p14="http://schemas.microsoft.com/office/powerpoint/2010/main" val="344618214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rgbClr val="FFC000"/>
          </a:solidFill>
          <a:effectLst>
            <a:outerShdw blurRad="38100" dist="38100" dir="2700000" algn="tl">
              <a:srgbClr val="000000">
                <a:alpha val="43137"/>
              </a:srgbClr>
            </a:outerShdw>
          </a:effectLst>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effectLst>
            <a:outerShdw blurRad="38100" dist="38100" dir="2700000" algn="tl">
              <a:srgbClr val="000000">
                <a:alpha val="43137"/>
              </a:srgbClr>
            </a:outerShdw>
          </a:effectLst>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effectLst>
            <a:outerShdw blurRad="38100" dist="38100" dir="2700000" algn="tl">
              <a:srgbClr val="000000">
                <a:alpha val="43137"/>
              </a:srgbClr>
            </a:outerShdw>
          </a:effectLst>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effectLst>
            <a:outerShdw blurRad="38100" dist="38100" dir="2700000" algn="tl">
              <a:srgbClr val="000000">
                <a:alpha val="43137"/>
              </a:srgbClr>
            </a:outerShdw>
          </a:effectLst>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effectLst>
            <a:outerShdw blurRad="38100" dist="38100" dir="2700000" algn="tl">
              <a:srgbClr val="000000">
                <a:alpha val="43137"/>
              </a:srgbClr>
            </a:outerShdw>
          </a:effectLst>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www.sciencedirect.com/science/article/pii/S0016706115000427#t0015"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ctrTitle"/>
          </p:nvPr>
        </p:nvSpPr>
        <p:spPr/>
        <p:txBody>
          <a:bodyPr/>
          <a:lstStyle/>
          <a:p>
            <a:r>
              <a:rPr lang="en-US" dirty="0" smtClean="0"/>
              <a:t>Validation and Uncertainty</a:t>
            </a:r>
            <a:endParaRPr lang="en-US" dirty="0"/>
          </a:p>
        </p:txBody>
      </p:sp>
      <p:sp>
        <p:nvSpPr>
          <p:cNvPr id="24" name="Subtitle 2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397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4" name="Text Placeholder 3"/>
          <p:cNvSpPr>
            <a:spLocks noGrp="1"/>
          </p:cNvSpPr>
          <p:nvPr>
            <p:ph idx="1"/>
          </p:nvPr>
        </p:nvSpPr>
        <p:spPr/>
        <p:txBody>
          <a:bodyPr/>
          <a:lstStyle/>
          <a:p>
            <a:r>
              <a:rPr lang="en-US" dirty="0" smtClean="0"/>
              <a:t>At the end</a:t>
            </a:r>
          </a:p>
          <a:p>
            <a:pPr lvl="1"/>
            <a:r>
              <a:rPr lang="en-US" dirty="0" smtClean="0"/>
              <a:t>Got through the .</a:t>
            </a:r>
            <a:r>
              <a:rPr lang="en-US" dirty="0" err="1" smtClean="0"/>
              <a:t>rmd</a:t>
            </a:r>
            <a:r>
              <a:rPr lang="en-US" dirty="0" smtClean="0"/>
              <a:t> examples.</a:t>
            </a:r>
            <a:endParaRPr lang="en-US" dirty="0" smtClean="0"/>
          </a:p>
          <a:p>
            <a:r>
              <a:rPr lang="en-US" dirty="0" smtClean="0"/>
              <a:t>Think about </a:t>
            </a:r>
          </a:p>
          <a:p>
            <a:pPr lvl="1"/>
            <a:r>
              <a:rPr lang="en-US" dirty="0" smtClean="0"/>
              <a:t> how can you describe you certainty about population features?</a:t>
            </a:r>
          </a:p>
          <a:p>
            <a:pPr lvl="1"/>
            <a:r>
              <a:rPr lang="en-US" dirty="0" smtClean="0"/>
              <a:t>how can you asses the relationships between variables?</a:t>
            </a:r>
          </a:p>
          <a:p>
            <a:pPr lvl="1"/>
            <a:r>
              <a:rPr lang="en-US" dirty="0" smtClean="0"/>
              <a:t>how can you assess the uncertaint</a:t>
            </a:r>
            <a:r>
              <a:rPr lang="en-US" dirty="0" smtClean="0"/>
              <a:t>y of your models and predictions?</a:t>
            </a:r>
            <a:endParaRPr lang="en-US" dirty="0"/>
          </a:p>
        </p:txBody>
      </p:sp>
    </p:spTree>
    <p:extLst>
      <p:ext uri="{BB962C8B-B14F-4D97-AF65-F5344CB8AC3E}">
        <p14:creationId xmlns:p14="http://schemas.microsoft.com/office/powerpoint/2010/main" val="15203646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dirty="0"/>
              <a:t>V</a:t>
            </a:r>
            <a:r>
              <a:rPr lang="en-US" altLang="en-US" dirty="0" smtClean="0"/>
              <a:t>alidation</a:t>
            </a:r>
            <a:endParaRPr lang="en-US" altLang="en-US" dirty="0"/>
          </a:p>
        </p:txBody>
      </p:sp>
      <p:sp>
        <p:nvSpPr>
          <p:cNvPr id="68611" name="Rectangle 3"/>
          <p:cNvSpPr>
            <a:spLocks noGrp="1" noChangeArrowheads="1"/>
          </p:cNvSpPr>
          <p:nvPr>
            <p:ph type="body" idx="1"/>
          </p:nvPr>
        </p:nvSpPr>
        <p:spPr/>
        <p:txBody>
          <a:bodyPr/>
          <a:lstStyle/>
          <a:p>
            <a:r>
              <a:rPr lang="en-US" altLang="en-US" dirty="0" smtClean="0"/>
              <a:t>Three types of validation</a:t>
            </a:r>
          </a:p>
          <a:p>
            <a:pPr lvl="1"/>
            <a:r>
              <a:rPr lang="en-US" altLang="en-US" dirty="0" smtClean="0"/>
              <a:t>Apparent</a:t>
            </a:r>
          </a:p>
          <a:p>
            <a:pPr lvl="2"/>
            <a:r>
              <a:rPr lang="en-US" altLang="en-US" dirty="0"/>
              <a:t>P</a:t>
            </a:r>
            <a:r>
              <a:rPr lang="en-US" altLang="en-US" dirty="0" smtClean="0"/>
              <a:t>erformance on sample used to develop model</a:t>
            </a:r>
          </a:p>
          <a:p>
            <a:pPr lvl="1"/>
            <a:r>
              <a:rPr lang="en-US" altLang="en-US" dirty="0" smtClean="0"/>
              <a:t>Internal</a:t>
            </a:r>
          </a:p>
          <a:p>
            <a:pPr lvl="2"/>
            <a:r>
              <a:rPr lang="en-US" altLang="en-US" dirty="0"/>
              <a:t>P</a:t>
            </a:r>
            <a:r>
              <a:rPr lang="en-US" altLang="en-US" dirty="0" smtClean="0"/>
              <a:t>erformance on population underlying the sample</a:t>
            </a:r>
          </a:p>
          <a:p>
            <a:pPr lvl="1"/>
            <a:r>
              <a:rPr lang="en-US" altLang="en-US" dirty="0" smtClean="0"/>
              <a:t>External</a:t>
            </a:r>
          </a:p>
          <a:p>
            <a:pPr lvl="2"/>
            <a:r>
              <a:rPr lang="en-US" altLang="en-US" dirty="0"/>
              <a:t>P</a:t>
            </a:r>
            <a:r>
              <a:rPr lang="en-US" altLang="en-US" dirty="0" smtClean="0"/>
              <a:t>erformance on related but slightly different population</a:t>
            </a:r>
            <a:endParaRPr lang="en-US" altLang="en-US" dirty="0"/>
          </a:p>
        </p:txBody>
      </p:sp>
    </p:spTree>
    <p:extLst>
      <p:ext uri="{BB962C8B-B14F-4D97-AF65-F5344CB8AC3E}">
        <p14:creationId xmlns:p14="http://schemas.microsoft.com/office/powerpoint/2010/main" val="1965975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normAutofit/>
          </a:bodyPr>
          <a:lstStyle/>
          <a:p>
            <a:r>
              <a:rPr lang="en-US" dirty="0" smtClean="0"/>
              <a:t>Goodness of fit</a:t>
            </a:r>
          </a:p>
          <a:p>
            <a:pPr lvl="1"/>
            <a:r>
              <a:rPr lang="en-US" dirty="0" smtClean="0"/>
              <a:t>Correlation (r</a:t>
            </a:r>
            <a:r>
              <a:rPr lang="en-US" baseline="30000" dirty="0" smtClean="0"/>
              <a:t>2</a:t>
            </a:r>
            <a:r>
              <a:rPr lang="en-US" dirty="0" smtClean="0"/>
              <a:t>, </a:t>
            </a:r>
            <a:r>
              <a:rPr lang="en-US" dirty="0"/>
              <a:t>R</a:t>
            </a:r>
            <a:r>
              <a:rPr lang="en-US" baseline="30000" dirty="0"/>
              <a:t>2</a:t>
            </a:r>
            <a:r>
              <a:rPr lang="en-US" dirty="0" smtClean="0"/>
              <a:t>, adjusted R</a:t>
            </a:r>
            <a:r>
              <a:rPr lang="en-US" baseline="30000" dirty="0" smtClean="0"/>
              <a:t>2</a:t>
            </a:r>
            <a:r>
              <a:rPr lang="en-US" dirty="0" smtClean="0"/>
              <a:t>)</a:t>
            </a:r>
          </a:p>
          <a:p>
            <a:pPr lvl="1"/>
            <a:r>
              <a:rPr lang="en-US" dirty="0" smtClean="0"/>
              <a:t>P-values (model, individual variables</a:t>
            </a:r>
            <a:r>
              <a:rPr lang="en-US" dirty="0" smtClean="0"/>
              <a:t>)</a:t>
            </a:r>
          </a:p>
          <a:p>
            <a:pPr lvl="2"/>
            <a:r>
              <a:rPr lang="en-US" dirty="0" smtClean="0"/>
              <a:t>ANOVA</a:t>
            </a:r>
            <a:endParaRPr lang="en-US" dirty="0" smtClean="0"/>
          </a:p>
          <a:p>
            <a:pPr lvl="1"/>
            <a:r>
              <a:rPr lang="en-US" dirty="0" smtClean="0"/>
              <a:t>Residuals</a:t>
            </a:r>
          </a:p>
          <a:p>
            <a:pPr lvl="2"/>
            <a:r>
              <a:rPr lang="en-US" dirty="0" err="1" smtClean="0"/>
              <a:t>Heteroscedasticity</a:t>
            </a:r>
            <a:r>
              <a:rPr lang="en-US" dirty="0" smtClean="0"/>
              <a:t> (plot residuals vs. predicted)</a:t>
            </a:r>
          </a:p>
          <a:p>
            <a:pPr lvl="2"/>
            <a:r>
              <a:rPr lang="en-US" dirty="0" smtClean="0"/>
              <a:t>Non-normality (histogram, QQ plot)</a:t>
            </a:r>
          </a:p>
          <a:p>
            <a:pPr lvl="2"/>
            <a:r>
              <a:rPr lang="en-US" dirty="0" smtClean="0"/>
              <a:t>Spatial autocorrelation (Moran’s I)</a:t>
            </a:r>
          </a:p>
        </p:txBody>
      </p:sp>
    </p:spTree>
    <p:extLst>
      <p:ext uri="{BB962C8B-B14F-4D97-AF65-F5344CB8AC3E}">
        <p14:creationId xmlns:p14="http://schemas.microsoft.com/office/powerpoint/2010/main" val="3689195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Heteroscedasticity</a:t>
            </a:r>
            <a:endParaRPr lang="en-US" dirty="0"/>
          </a:p>
        </p:txBody>
      </p:sp>
      <p:grpSp>
        <p:nvGrpSpPr>
          <p:cNvPr id="29" name="Group 28"/>
          <p:cNvGrpSpPr>
            <a:grpSpLocks noChangeAspect="1"/>
          </p:cNvGrpSpPr>
          <p:nvPr/>
        </p:nvGrpSpPr>
        <p:grpSpPr>
          <a:xfrm>
            <a:off x="482489" y="1396541"/>
            <a:ext cx="3839275" cy="2611579"/>
            <a:chOff x="86702" y="900472"/>
            <a:chExt cx="4253548" cy="2893378"/>
          </a:xfrm>
        </p:grpSpPr>
        <p:sp>
          <p:nvSpPr>
            <p:cNvPr id="18" name="Rectangle 17"/>
            <p:cNvSpPr/>
            <p:nvPr/>
          </p:nvSpPr>
          <p:spPr>
            <a:xfrm>
              <a:off x="499770"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1"/>
              <a:endCxn id="18" idx="3"/>
            </p:cNvCxnSpPr>
            <p:nvPr/>
          </p:nvCxnSpPr>
          <p:spPr>
            <a:xfrm>
              <a:off x="499770"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695157" y="3424518"/>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21" name="TextBox 20"/>
            <p:cNvSpPr txBox="1"/>
            <p:nvPr/>
          </p:nvSpPr>
          <p:spPr>
            <a:xfrm rot="16200000">
              <a:off x="-1001366" y="1988540"/>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22" name="Rectangle 21"/>
            <p:cNvSpPr/>
            <p:nvPr/>
          </p:nvSpPr>
          <p:spPr>
            <a:xfrm>
              <a:off x="609600" y="1612105"/>
              <a:ext cx="3657600" cy="1143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a:grpSpLocks noChangeAspect="1"/>
          </p:cNvGrpSpPr>
          <p:nvPr/>
        </p:nvGrpSpPr>
        <p:grpSpPr>
          <a:xfrm>
            <a:off x="482489" y="4159143"/>
            <a:ext cx="3839275" cy="2611579"/>
            <a:chOff x="67945" y="3860367"/>
            <a:chExt cx="4253548" cy="2893378"/>
          </a:xfrm>
        </p:grpSpPr>
        <p:sp>
          <p:nvSpPr>
            <p:cNvPr id="7" name="Rectangle 6"/>
            <p:cNvSpPr/>
            <p:nvPr/>
          </p:nvSpPr>
          <p:spPr>
            <a:xfrm>
              <a:off x="481013" y="3917157"/>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1"/>
              <a:endCxn id="7" idx="3"/>
            </p:cNvCxnSpPr>
            <p:nvPr/>
          </p:nvCxnSpPr>
          <p:spPr>
            <a:xfrm>
              <a:off x="481013" y="5153026"/>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76400" y="6384413"/>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14" name="TextBox 13"/>
            <p:cNvSpPr txBox="1"/>
            <p:nvPr/>
          </p:nvSpPr>
          <p:spPr>
            <a:xfrm rot="16200000">
              <a:off x="-1020123" y="4948435"/>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12" name="Trapezoid 11"/>
            <p:cNvSpPr/>
            <p:nvPr/>
          </p:nvSpPr>
          <p:spPr>
            <a:xfrm rot="16200000">
              <a:off x="1624014" y="3337560"/>
              <a:ext cx="1554480" cy="3657600"/>
            </a:xfrm>
            <a:prstGeom prst="trapezoid">
              <a:avLst>
                <a:gd name="adj" fmla="val 30769"/>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a:grpSpLocks noChangeAspect="1"/>
          </p:cNvGrpSpPr>
          <p:nvPr/>
        </p:nvGrpSpPr>
        <p:grpSpPr>
          <a:xfrm>
            <a:off x="4804252" y="1396541"/>
            <a:ext cx="3839275" cy="2611579"/>
            <a:chOff x="4580210" y="900472"/>
            <a:chExt cx="4253548" cy="2893378"/>
          </a:xfrm>
        </p:grpSpPr>
        <p:sp>
          <p:nvSpPr>
            <p:cNvPr id="24" name="Rectangle 23"/>
            <p:cNvSpPr/>
            <p:nvPr/>
          </p:nvSpPr>
          <p:spPr>
            <a:xfrm>
              <a:off x="4993278" y="957262"/>
              <a:ext cx="3840480" cy="2471738"/>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stCxn id="24" idx="1"/>
              <a:endCxn id="24" idx="3"/>
            </p:cNvCxnSpPr>
            <p:nvPr/>
          </p:nvCxnSpPr>
          <p:spPr>
            <a:xfrm>
              <a:off x="4993278" y="2193131"/>
              <a:ext cx="384048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188665" y="3424518"/>
              <a:ext cx="1237134" cy="369332"/>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27" name="TextBox 26"/>
            <p:cNvSpPr txBox="1"/>
            <p:nvPr/>
          </p:nvSpPr>
          <p:spPr>
            <a:xfrm rot="16200000">
              <a:off x="3492142" y="1988540"/>
              <a:ext cx="2585320" cy="409184"/>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15" name="Freeform 14"/>
            <p:cNvSpPr/>
            <p:nvPr/>
          </p:nvSpPr>
          <p:spPr>
            <a:xfrm>
              <a:off x="5083246" y="1371599"/>
              <a:ext cx="3660545" cy="1706707"/>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2912" h="1406769">
                  <a:moveTo>
                    <a:pt x="802" y="102651"/>
                  </a:moveTo>
                  <a:cubicBezTo>
                    <a:pt x="-2517" y="446613"/>
                    <a:pt x="5743" y="674622"/>
                    <a:pt x="2424" y="1018584"/>
                  </a:cubicBezTo>
                  <a:cubicBezTo>
                    <a:pt x="487905" y="1209822"/>
                    <a:pt x="729254" y="1392701"/>
                    <a:pt x="1493600" y="1406769"/>
                  </a:cubicBezTo>
                  <a:cubicBezTo>
                    <a:pt x="2239187" y="1383323"/>
                    <a:pt x="2518053" y="1191064"/>
                    <a:pt x="3012912" y="955662"/>
                  </a:cubicBezTo>
                  <a:lnTo>
                    <a:pt x="3012912" y="0"/>
                  </a:lnTo>
                  <a:cubicBezTo>
                    <a:pt x="2439492" y="286728"/>
                    <a:pt x="2145692" y="509593"/>
                    <a:pt x="1526714" y="526389"/>
                  </a:cubicBezTo>
                  <a:cubicBezTo>
                    <a:pt x="874910" y="517010"/>
                    <a:pt x="511929" y="308211"/>
                    <a:pt x="802" y="102651"/>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721" name="Group 30720"/>
          <p:cNvGrpSpPr/>
          <p:nvPr/>
        </p:nvGrpSpPr>
        <p:grpSpPr>
          <a:xfrm>
            <a:off x="4804252" y="4191001"/>
            <a:ext cx="3839276" cy="2579721"/>
            <a:chOff x="4804252" y="4191001"/>
            <a:chExt cx="3839276" cy="2579721"/>
          </a:xfrm>
        </p:grpSpPr>
        <p:sp>
          <p:nvSpPr>
            <p:cNvPr id="31" name="Rectangle 30"/>
            <p:cNvSpPr/>
            <p:nvPr/>
          </p:nvSpPr>
          <p:spPr>
            <a:xfrm>
              <a:off x="5177090" y="4210402"/>
              <a:ext cx="3466438" cy="2231004"/>
            </a:xfrm>
            <a:prstGeom prst="rect">
              <a:avLst/>
            </a:prstGeom>
            <a:solidFill>
              <a:schemeClr val="tx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1"/>
              <a:endCxn id="31" idx="3"/>
            </p:cNvCxnSpPr>
            <p:nvPr/>
          </p:nvCxnSpPr>
          <p:spPr>
            <a:xfrm>
              <a:off x="5177090" y="5325904"/>
              <a:ext cx="346643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256053" y="6437361"/>
              <a:ext cx="1116644" cy="333361"/>
            </a:xfrm>
            <a:prstGeom prst="rect">
              <a:avLst/>
            </a:prstGeom>
            <a:noFill/>
          </p:spPr>
          <p:txBody>
            <a:bodyPr wrap="none" rtlCol="0">
              <a:spAutoFit/>
            </a:bodyPr>
            <a:lstStyle/>
            <a:p>
              <a:r>
                <a:rPr lang="en-US" dirty="0" smtClean="0">
                  <a:solidFill>
                    <a:srgbClr val="FFC000"/>
                  </a:solidFill>
                </a:rPr>
                <a:t>Predicted y</a:t>
              </a:r>
              <a:endParaRPr lang="en-US" dirty="0">
                <a:solidFill>
                  <a:srgbClr val="FFC000"/>
                </a:solidFill>
              </a:endParaRPr>
            </a:p>
          </p:txBody>
        </p:sp>
        <p:sp>
          <p:nvSpPr>
            <p:cNvPr id="34" name="TextBox 33"/>
            <p:cNvSpPr txBox="1"/>
            <p:nvPr/>
          </p:nvSpPr>
          <p:spPr>
            <a:xfrm rot="16200000">
              <a:off x="3822156" y="5173097"/>
              <a:ext cx="2333524" cy="369332"/>
            </a:xfrm>
            <a:prstGeom prst="rect">
              <a:avLst/>
            </a:prstGeom>
            <a:noFill/>
          </p:spPr>
          <p:txBody>
            <a:bodyPr wrap="none" rtlCol="0">
              <a:spAutoFit/>
            </a:bodyPr>
            <a:lstStyle/>
            <a:p>
              <a:pPr algn="ctr"/>
              <a:r>
                <a:rPr lang="en-US" dirty="0" smtClean="0">
                  <a:solidFill>
                    <a:srgbClr val="FFC000"/>
                  </a:solidFill>
                </a:rPr>
                <a:t>Standardized Residuals</a:t>
              </a:r>
              <a:endParaRPr lang="en-US" dirty="0">
                <a:solidFill>
                  <a:srgbClr val="FFC000"/>
                </a:solidFill>
              </a:endParaRPr>
            </a:p>
          </p:txBody>
        </p:sp>
        <p:sp>
          <p:nvSpPr>
            <p:cNvPr id="35" name="Freeform 34"/>
            <p:cNvSpPr/>
            <p:nvPr/>
          </p:nvSpPr>
          <p:spPr>
            <a:xfrm>
              <a:off x="5248256" y="4476032"/>
              <a:ext cx="3301370" cy="1661395"/>
            </a:xfrm>
            <a:custGeom>
              <a:avLst/>
              <a:gdLst>
                <a:gd name="connsiteX0" fmla="*/ 0 w 3010487"/>
                <a:gd name="connsiteY0" fmla="*/ 0 h 1603717"/>
                <a:gd name="connsiteX1" fmla="*/ 14068 w 3010487"/>
                <a:gd name="connsiteY1" fmla="*/ 1266092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491176 w 3010487"/>
                <a:gd name="connsiteY5" fmla="*/ 478301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33380 w 3010487"/>
                <a:gd name="connsiteY5" fmla="*/ 407963 h 1603717"/>
                <a:gd name="connsiteX6" fmla="*/ 0 w 3010487"/>
                <a:gd name="connsiteY6" fmla="*/ 0 h 1603717"/>
                <a:gd name="connsiteX0" fmla="*/ 0 w 3010487"/>
                <a:gd name="connsiteY0" fmla="*/ 0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0 w 3010487"/>
                <a:gd name="connsiteY6" fmla="*/ 0 h 1603717"/>
                <a:gd name="connsiteX0" fmla="*/ 56271 w 3010487"/>
                <a:gd name="connsiteY0" fmla="*/ 253218 h 1603717"/>
                <a:gd name="connsiteX1" fmla="*/ 0 w 3010487"/>
                <a:gd name="connsiteY1" fmla="*/ 1308295 h 1603717"/>
                <a:gd name="connsiteX2" fmla="*/ 1491176 w 3010487"/>
                <a:gd name="connsiteY2" fmla="*/ 1603717 h 1603717"/>
                <a:gd name="connsiteX3" fmla="*/ 3010487 w 3010487"/>
                <a:gd name="connsiteY3" fmla="*/ 1280160 h 1603717"/>
                <a:gd name="connsiteX4" fmla="*/ 3010487 w 3010487"/>
                <a:gd name="connsiteY4" fmla="*/ 0 h 1603717"/>
                <a:gd name="connsiteX5" fmla="*/ 1547447 w 3010487"/>
                <a:gd name="connsiteY5" fmla="*/ 618978 h 1603717"/>
                <a:gd name="connsiteX6" fmla="*/ 56271 w 3010487"/>
                <a:gd name="connsiteY6" fmla="*/ 253218 h 1603717"/>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56272 h 1350499"/>
                <a:gd name="connsiteX5" fmla="*/ 1547447 w 3024555"/>
                <a:gd name="connsiteY5" fmla="*/ 365760 h 1350499"/>
                <a:gd name="connsiteX6" fmla="*/ 56271 w 3024555"/>
                <a:gd name="connsiteY6" fmla="*/ 0 h 1350499"/>
                <a:gd name="connsiteX0" fmla="*/ 56271 w 3010487"/>
                <a:gd name="connsiteY0" fmla="*/ 0 h 1350499"/>
                <a:gd name="connsiteX1" fmla="*/ 0 w 3010487"/>
                <a:gd name="connsiteY1" fmla="*/ 1055077 h 1350499"/>
                <a:gd name="connsiteX2" fmla="*/ 1491176 w 3010487"/>
                <a:gd name="connsiteY2" fmla="*/ 1350499 h 1350499"/>
                <a:gd name="connsiteX3" fmla="*/ 3010487 w 3010487"/>
                <a:gd name="connsiteY3" fmla="*/ 1026942 h 1350499"/>
                <a:gd name="connsiteX4" fmla="*/ 2996419 w 3010487"/>
                <a:gd name="connsiteY4" fmla="*/ 1 h 1350499"/>
                <a:gd name="connsiteX5" fmla="*/ 1547447 w 3010487"/>
                <a:gd name="connsiteY5" fmla="*/ 365760 h 1350499"/>
                <a:gd name="connsiteX6" fmla="*/ 56271 w 3010487"/>
                <a:gd name="connsiteY6" fmla="*/ 0 h 1350499"/>
                <a:gd name="connsiteX0" fmla="*/ 56271 w 3024555"/>
                <a:gd name="connsiteY0" fmla="*/ 0 h 1350499"/>
                <a:gd name="connsiteX1" fmla="*/ 0 w 3024555"/>
                <a:gd name="connsiteY1" fmla="*/ 1055077 h 1350499"/>
                <a:gd name="connsiteX2" fmla="*/ 1491176 w 3024555"/>
                <a:gd name="connsiteY2" fmla="*/ 1350499 h 1350499"/>
                <a:gd name="connsiteX3" fmla="*/ 3010487 w 3024555"/>
                <a:gd name="connsiteY3" fmla="*/ 1026942 h 1350499"/>
                <a:gd name="connsiteX4" fmla="*/ 3024555 w 3024555"/>
                <a:gd name="connsiteY4" fmla="*/ 1 h 1350499"/>
                <a:gd name="connsiteX5" fmla="*/ 1547447 w 3024555"/>
                <a:gd name="connsiteY5" fmla="*/ 365760 h 1350499"/>
                <a:gd name="connsiteX6" fmla="*/ 56271 w 3024555"/>
                <a:gd name="connsiteY6" fmla="*/ 0 h 1350499"/>
                <a:gd name="connsiteX0" fmla="*/ 56271 w 3010488"/>
                <a:gd name="connsiteY0" fmla="*/ 5627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56271 w 3010488"/>
                <a:gd name="connsiteY6" fmla="*/ 56270 h 1406769"/>
                <a:gd name="connsiteX0" fmla="*/ 9956 w 3010488"/>
                <a:gd name="connsiteY0" fmla="*/ 79460 h 1406769"/>
                <a:gd name="connsiteX1" fmla="*/ 0 w 3010488"/>
                <a:gd name="connsiteY1" fmla="*/ 1111347 h 1406769"/>
                <a:gd name="connsiteX2" fmla="*/ 1491176 w 3010488"/>
                <a:gd name="connsiteY2" fmla="*/ 1406769 h 1406769"/>
                <a:gd name="connsiteX3" fmla="*/ 3010487 w 3010488"/>
                <a:gd name="connsiteY3" fmla="*/ 1083212 h 1406769"/>
                <a:gd name="connsiteX4" fmla="*/ 3010488 w 3010488"/>
                <a:gd name="connsiteY4" fmla="*/ 0 h 1406769"/>
                <a:gd name="connsiteX5" fmla="*/ 1547447 w 3010488"/>
                <a:gd name="connsiteY5" fmla="*/ 422030 h 1406769"/>
                <a:gd name="connsiteX6" fmla="*/ 9956 w 3010488"/>
                <a:gd name="connsiteY6" fmla="*/ 79460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12912"/>
                <a:gd name="connsiteY0" fmla="*/ 102651 h 1406769"/>
                <a:gd name="connsiteX1" fmla="*/ 2424 w 3012912"/>
                <a:gd name="connsiteY1" fmla="*/ 1111347 h 1406769"/>
                <a:gd name="connsiteX2" fmla="*/ 1493600 w 3012912"/>
                <a:gd name="connsiteY2" fmla="*/ 1406769 h 1406769"/>
                <a:gd name="connsiteX3" fmla="*/ 3012911 w 3012912"/>
                <a:gd name="connsiteY3" fmla="*/ 1083212 h 1406769"/>
                <a:gd name="connsiteX4" fmla="*/ 3012912 w 3012912"/>
                <a:gd name="connsiteY4" fmla="*/ 0 h 1406769"/>
                <a:gd name="connsiteX5" fmla="*/ 1549871 w 3012912"/>
                <a:gd name="connsiteY5" fmla="*/ 422030 h 1406769"/>
                <a:gd name="connsiteX6" fmla="*/ 802 w 3012912"/>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1111347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49871 w 3024490"/>
                <a:gd name="connsiteY5" fmla="*/ 422030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995393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24490"/>
                <a:gd name="connsiteY0" fmla="*/ 102651 h 1406769"/>
                <a:gd name="connsiteX1" fmla="*/ 2424 w 3024490"/>
                <a:gd name="connsiteY1" fmla="*/ 1018584 h 1406769"/>
                <a:gd name="connsiteX2" fmla="*/ 1493600 w 3024490"/>
                <a:gd name="connsiteY2" fmla="*/ 1406769 h 1406769"/>
                <a:gd name="connsiteX3" fmla="*/ 3024490 w 3024490"/>
                <a:gd name="connsiteY3" fmla="*/ 944067 h 1406769"/>
                <a:gd name="connsiteX4" fmla="*/ 3012912 w 3024490"/>
                <a:gd name="connsiteY4" fmla="*/ 0 h 1406769"/>
                <a:gd name="connsiteX5" fmla="*/ 1526714 w 3024490"/>
                <a:gd name="connsiteY5" fmla="*/ 526389 h 1406769"/>
                <a:gd name="connsiteX6" fmla="*/ 802 w 3024490"/>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01333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802 w 3012912"/>
                <a:gd name="connsiteY0" fmla="*/ 102651 h 1406769"/>
                <a:gd name="connsiteX1" fmla="*/ 2424 w 3012912"/>
                <a:gd name="connsiteY1" fmla="*/ 1018584 h 1406769"/>
                <a:gd name="connsiteX2" fmla="*/ 1493600 w 3012912"/>
                <a:gd name="connsiteY2" fmla="*/ 1406769 h 1406769"/>
                <a:gd name="connsiteX3" fmla="*/ 3012912 w 3012912"/>
                <a:gd name="connsiteY3" fmla="*/ 955662 h 1406769"/>
                <a:gd name="connsiteX4" fmla="*/ 3012912 w 3012912"/>
                <a:gd name="connsiteY4" fmla="*/ 0 h 1406769"/>
                <a:gd name="connsiteX5" fmla="*/ 1526714 w 3012912"/>
                <a:gd name="connsiteY5" fmla="*/ 526389 h 1406769"/>
                <a:gd name="connsiteX6" fmla="*/ 802 w 3012912"/>
                <a:gd name="connsiteY6" fmla="*/ 102651 h 1406769"/>
                <a:gd name="connsiteX0" fmla="*/ 9957 w 3022067"/>
                <a:gd name="connsiteY0" fmla="*/ 102651 h 1539653"/>
                <a:gd name="connsiteX1" fmla="*/ 0 w 3022067"/>
                <a:gd name="connsiteY1" fmla="*/ 1470806 h 1539653"/>
                <a:gd name="connsiteX2" fmla="*/ 1502755 w 3022067"/>
                <a:gd name="connsiteY2" fmla="*/ 1406769 h 1539653"/>
                <a:gd name="connsiteX3" fmla="*/ 3022067 w 3022067"/>
                <a:gd name="connsiteY3" fmla="*/ 955662 h 1539653"/>
                <a:gd name="connsiteX4" fmla="*/ 3022067 w 3022067"/>
                <a:gd name="connsiteY4" fmla="*/ 0 h 1539653"/>
                <a:gd name="connsiteX5" fmla="*/ 1535869 w 3022067"/>
                <a:gd name="connsiteY5" fmla="*/ 526389 h 1539653"/>
                <a:gd name="connsiteX6" fmla="*/ 9957 w 3022067"/>
                <a:gd name="connsiteY6" fmla="*/ 102651 h 1539653"/>
                <a:gd name="connsiteX0" fmla="*/ 9957 w 3022067"/>
                <a:gd name="connsiteY0" fmla="*/ 102651 h 1505445"/>
                <a:gd name="connsiteX1" fmla="*/ 0 w 3022067"/>
                <a:gd name="connsiteY1" fmla="*/ 1470806 h 1505445"/>
                <a:gd name="connsiteX2" fmla="*/ 1572228 w 3022067"/>
                <a:gd name="connsiteY2" fmla="*/ 1012525 h 1505445"/>
                <a:gd name="connsiteX3" fmla="*/ 3022067 w 3022067"/>
                <a:gd name="connsiteY3" fmla="*/ 955662 h 1505445"/>
                <a:gd name="connsiteX4" fmla="*/ 3022067 w 3022067"/>
                <a:gd name="connsiteY4" fmla="*/ 0 h 1505445"/>
                <a:gd name="connsiteX5" fmla="*/ 1535869 w 3022067"/>
                <a:gd name="connsiteY5" fmla="*/ 526389 h 1505445"/>
                <a:gd name="connsiteX6" fmla="*/ 9957 w 3022067"/>
                <a:gd name="connsiteY6" fmla="*/ 102651 h 1505445"/>
                <a:gd name="connsiteX0" fmla="*/ 9957 w 3033646"/>
                <a:gd name="connsiteY0" fmla="*/ 102651 h 1513641"/>
                <a:gd name="connsiteX1" fmla="*/ 0 w 3033646"/>
                <a:gd name="connsiteY1" fmla="*/ 1470806 h 1513641"/>
                <a:gd name="connsiteX2" fmla="*/ 1572228 w 3033646"/>
                <a:gd name="connsiteY2" fmla="*/ 1012525 h 1513641"/>
                <a:gd name="connsiteX3" fmla="*/ 3033646 w 3033646"/>
                <a:gd name="connsiteY3" fmla="*/ 1465862 h 1513641"/>
                <a:gd name="connsiteX4" fmla="*/ 3022067 w 3033646"/>
                <a:gd name="connsiteY4" fmla="*/ 0 h 1513641"/>
                <a:gd name="connsiteX5" fmla="*/ 1535869 w 3033646"/>
                <a:gd name="connsiteY5" fmla="*/ 526389 h 1513641"/>
                <a:gd name="connsiteX6" fmla="*/ 9957 w 3033646"/>
                <a:gd name="connsiteY6" fmla="*/ 102651 h 1513641"/>
                <a:gd name="connsiteX0" fmla="*/ 9957 w 3033646"/>
                <a:gd name="connsiteY0" fmla="*/ 102651 h 1568634"/>
                <a:gd name="connsiteX1" fmla="*/ 0 w 3033646"/>
                <a:gd name="connsiteY1" fmla="*/ 1470806 h 1568634"/>
                <a:gd name="connsiteX2" fmla="*/ 1572228 w 3033646"/>
                <a:gd name="connsiteY2" fmla="*/ 1012525 h 1568634"/>
                <a:gd name="connsiteX3" fmla="*/ 3033646 w 3033646"/>
                <a:gd name="connsiteY3" fmla="*/ 1523839 h 1568634"/>
                <a:gd name="connsiteX4" fmla="*/ 3022067 w 3033646"/>
                <a:gd name="connsiteY4" fmla="*/ 0 h 1568634"/>
                <a:gd name="connsiteX5" fmla="*/ 1535869 w 3033646"/>
                <a:gd name="connsiteY5" fmla="*/ 526389 h 1568634"/>
                <a:gd name="connsiteX6" fmla="*/ 9957 w 3033646"/>
                <a:gd name="connsiteY6" fmla="*/ 102651 h 1568634"/>
                <a:gd name="connsiteX0" fmla="*/ 9957 w 3033646"/>
                <a:gd name="connsiteY0" fmla="*/ 102651 h 1567543"/>
                <a:gd name="connsiteX1" fmla="*/ 0 w 3033646"/>
                <a:gd name="connsiteY1" fmla="*/ 1470806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67543"/>
                <a:gd name="connsiteX1" fmla="*/ 0 w 3033646"/>
                <a:gd name="connsiteY1" fmla="*/ 1528783 h 1567543"/>
                <a:gd name="connsiteX2" fmla="*/ 1502756 w 3033646"/>
                <a:gd name="connsiteY2" fmla="*/ 989333 h 1567543"/>
                <a:gd name="connsiteX3" fmla="*/ 3033646 w 3033646"/>
                <a:gd name="connsiteY3" fmla="*/ 1523839 h 1567543"/>
                <a:gd name="connsiteX4" fmla="*/ 3022067 w 3033646"/>
                <a:gd name="connsiteY4" fmla="*/ 0 h 1567543"/>
                <a:gd name="connsiteX5" fmla="*/ 1535869 w 3033646"/>
                <a:gd name="connsiteY5" fmla="*/ 526389 h 1567543"/>
                <a:gd name="connsiteX6" fmla="*/ 9957 w 3033646"/>
                <a:gd name="connsiteY6" fmla="*/ 102651 h 1567543"/>
                <a:gd name="connsiteX0" fmla="*/ 9957 w 3033646"/>
                <a:gd name="connsiteY0" fmla="*/ 102651 h 1528783"/>
                <a:gd name="connsiteX1" fmla="*/ 0 w 3033646"/>
                <a:gd name="connsiteY1" fmla="*/ 1528783 h 1528783"/>
                <a:gd name="connsiteX2" fmla="*/ 1502756 w 3033646"/>
                <a:gd name="connsiteY2" fmla="*/ 989333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33646"/>
                <a:gd name="connsiteY0" fmla="*/ 102651 h 1528783"/>
                <a:gd name="connsiteX1" fmla="*/ 0 w 3033646"/>
                <a:gd name="connsiteY1" fmla="*/ 1528783 h 1528783"/>
                <a:gd name="connsiteX2" fmla="*/ 1537492 w 3033646"/>
                <a:gd name="connsiteY2" fmla="*/ 1024119 h 1528783"/>
                <a:gd name="connsiteX3" fmla="*/ 3033646 w 3033646"/>
                <a:gd name="connsiteY3" fmla="*/ 1523839 h 1528783"/>
                <a:gd name="connsiteX4" fmla="*/ 3022067 w 3033646"/>
                <a:gd name="connsiteY4" fmla="*/ 0 h 1528783"/>
                <a:gd name="connsiteX5" fmla="*/ 1535869 w 3033646"/>
                <a:gd name="connsiteY5" fmla="*/ 526389 h 1528783"/>
                <a:gd name="connsiteX6" fmla="*/ 9957 w 3033646"/>
                <a:gd name="connsiteY6" fmla="*/ 102651 h 1528783"/>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45737"/>
                <a:gd name="connsiteY0" fmla="*/ 91055 h 1517187"/>
                <a:gd name="connsiteX1" fmla="*/ 0 w 3045737"/>
                <a:gd name="connsiteY1" fmla="*/ 1517187 h 1517187"/>
                <a:gd name="connsiteX2" fmla="*/ 1537492 w 3045737"/>
                <a:gd name="connsiteY2" fmla="*/ 1012523 h 1517187"/>
                <a:gd name="connsiteX3" fmla="*/ 3033646 w 3045737"/>
                <a:gd name="connsiteY3" fmla="*/ 1512243 h 1517187"/>
                <a:gd name="connsiteX4" fmla="*/ 3045224 w 3045737"/>
                <a:gd name="connsiteY4" fmla="*/ 0 h 1517187"/>
                <a:gd name="connsiteX5" fmla="*/ 1535869 w 3045737"/>
                <a:gd name="connsiteY5" fmla="*/ 514793 h 1517187"/>
                <a:gd name="connsiteX6" fmla="*/ 9957 w 3045737"/>
                <a:gd name="connsiteY6" fmla="*/ 91055 h 1517187"/>
                <a:gd name="connsiteX0" fmla="*/ 9957 w 3034759"/>
                <a:gd name="connsiteY0" fmla="*/ 91055 h 1517187"/>
                <a:gd name="connsiteX1" fmla="*/ 0 w 3034759"/>
                <a:gd name="connsiteY1" fmla="*/ 1517187 h 1517187"/>
                <a:gd name="connsiteX2" fmla="*/ 1537492 w 3034759"/>
                <a:gd name="connsiteY2" fmla="*/ 1012523 h 1517187"/>
                <a:gd name="connsiteX3" fmla="*/ 3033646 w 3034759"/>
                <a:gd name="connsiteY3" fmla="*/ 1512243 h 1517187"/>
                <a:gd name="connsiteX4" fmla="*/ 3033645 w 3034759"/>
                <a:gd name="connsiteY4" fmla="*/ 0 h 1517187"/>
                <a:gd name="connsiteX5" fmla="*/ 1535869 w 3034759"/>
                <a:gd name="connsiteY5" fmla="*/ 514793 h 1517187"/>
                <a:gd name="connsiteX6" fmla="*/ 9957 w 3034759"/>
                <a:gd name="connsiteY6" fmla="*/ 91055 h 1517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4759" h="1517187">
                  <a:moveTo>
                    <a:pt x="9957" y="91055"/>
                  </a:moveTo>
                  <a:cubicBezTo>
                    <a:pt x="6638" y="435017"/>
                    <a:pt x="3319" y="1173225"/>
                    <a:pt x="0" y="1517187"/>
                  </a:cubicBezTo>
                  <a:cubicBezTo>
                    <a:pt x="624427" y="1175035"/>
                    <a:pt x="1004722" y="1010050"/>
                    <a:pt x="1537492" y="1012523"/>
                  </a:cubicBezTo>
                  <a:cubicBezTo>
                    <a:pt x="1958873" y="1000673"/>
                    <a:pt x="2434578" y="1191064"/>
                    <a:pt x="3033646" y="1512243"/>
                  </a:cubicBezTo>
                  <a:cubicBezTo>
                    <a:pt x="3029786" y="1023622"/>
                    <a:pt x="3037505" y="488621"/>
                    <a:pt x="3033645" y="0"/>
                  </a:cubicBezTo>
                  <a:cubicBezTo>
                    <a:pt x="2460225" y="286728"/>
                    <a:pt x="2154847" y="497997"/>
                    <a:pt x="1535869" y="514793"/>
                  </a:cubicBezTo>
                  <a:cubicBezTo>
                    <a:pt x="884065" y="505414"/>
                    <a:pt x="521084" y="296615"/>
                    <a:pt x="9957" y="91055"/>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18730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sp>
        <p:nvSpPr>
          <p:cNvPr id="3" name="Content Placeholder 2"/>
          <p:cNvSpPr>
            <a:spLocks noGrp="1"/>
          </p:cNvSpPr>
          <p:nvPr>
            <p:ph idx="1"/>
          </p:nvPr>
        </p:nvSpPr>
        <p:spPr/>
        <p:txBody>
          <a:bodyPr/>
          <a:lstStyle/>
          <a:p>
            <a:pPr marL="0" indent="0">
              <a:buNone/>
            </a:pPr>
            <a:r>
              <a:rPr lang="en-US" dirty="0" smtClean="0"/>
              <a:t>Analysis of residuals</a:t>
            </a:r>
          </a:p>
          <a:p>
            <a:r>
              <a:rPr lang="en-US" dirty="0" err="1" smtClean="0"/>
              <a:t>Heteroscedasticity</a:t>
            </a:r>
            <a:r>
              <a:rPr lang="en-US" dirty="0"/>
              <a:t>, non-normality, or spatial autocorrelation indicates</a:t>
            </a:r>
          </a:p>
          <a:p>
            <a:pPr lvl="1"/>
            <a:r>
              <a:rPr lang="en-US" dirty="0" smtClean="0"/>
              <a:t>One or more important variables were omitted from the </a:t>
            </a:r>
            <a:r>
              <a:rPr lang="en-US" dirty="0" smtClean="0"/>
              <a:t>model</a:t>
            </a:r>
          </a:p>
          <a:p>
            <a:pPr lvl="2"/>
            <a:r>
              <a:rPr lang="en-US" dirty="0" smtClean="0"/>
              <a:t>subpopulations</a:t>
            </a:r>
            <a:endParaRPr lang="en-US" dirty="0" smtClean="0"/>
          </a:p>
          <a:p>
            <a:pPr lvl="1"/>
            <a:r>
              <a:rPr lang="en-US" dirty="0" smtClean="0"/>
              <a:t>Incorrect functional form used for the model (e.g., linear when the function is actually nonlinear</a:t>
            </a:r>
            <a:r>
              <a:rPr lang="en-US" dirty="0" smtClean="0"/>
              <a:t>)</a:t>
            </a:r>
          </a:p>
          <a:p>
            <a:pPr lvl="2"/>
            <a:endParaRPr lang="en-US" dirty="0"/>
          </a:p>
        </p:txBody>
      </p:sp>
    </p:spTree>
    <p:extLst>
      <p:ext uri="{BB962C8B-B14F-4D97-AF65-F5344CB8AC3E}">
        <p14:creationId xmlns:p14="http://schemas.microsoft.com/office/powerpoint/2010/main" val="1434637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Apparent Validation</a:t>
            </a:r>
            <a:endParaRPr lang="en-US" dirty="0"/>
          </a:p>
        </p:txBody>
      </p:sp>
      <p:pic>
        <p:nvPicPr>
          <p:cNvPr id="1026" name="Picture 2" descr="C:\Users\jathompson\Downloads\phot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2903838"/>
            <a:ext cx="5562600" cy="1097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(1997)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77467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Libohova et al., 2017</a:t>
            </a:r>
            <a:endParaRPr lang="en-US" sz="2000" dirty="0">
              <a:solidFill>
                <a:schemeClr val="accent5"/>
              </a:solidFill>
              <a:effectLst>
                <a:outerShdw blurRad="38100" dist="38100" dir="2700000" algn="tl">
                  <a:srgbClr val="000000">
                    <a:alpha val="43137"/>
                  </a:srgb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0348" y="-609600"/>
            <a:ext cx="6383303" cy="8246507"/>
          </a:xfrm>
          <a:prstGeom prst="rect">
            <a:avLst/>
          </a:prstGeom>
        </p:spPr>
      </p:pic>
    </p:spTree>
    <p:extLst>
      <p:ext uri="{BB962C8B-B14F-4D97-AF65-F5344CB8AC3E}">
        <p14:creationId xmlns:p14="http://schemas.microsoft.com/office/powerpoint/2010/main" val="1710455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Internal Validation</a:t>
            </a:r>
            <a:endParaRPr lang="en-US" altLang="en-US" dirty="0"/>
          </a:p>
        </p:txBody>
      </p:sp>
      <p:sp>
        <p:nvSpPr>
          <p:cNvPr id="81923" name="Rectangle 3"/>
          <p:cNvSpPr>
            <a:spLocks noGrp="1" noChangeArrowheads="1"/>
          </p:cNvSpPr>
          <p:nvPr>
            <p:ph type="body" idx="1"/>
          </p:nvPr>
        </p:nvSpPr>
        <p:spPr/>
        <p:txBody>
          <a:bodyPr/>
          <a:lstStyle/>
          <a:p>
            <a:r>
              <a:rPr lang="en-GB" altLang="en-US" dirty="0" smtClean="0"/>
              <a:t>Split-sample</a:t>
            </a:r>
          </a:p>
          <a:p>
            <a:pPr lvl="1"/>
            <a:r>
              <a:rPr lang="en-GB" altLang="en-US" dirty="0" smtClean="0"/>
              <a:t>Training data</a:t>
            </a:r>
          </a:p>
          <a:p>
            <a:pPr lvl="1"/>
            <a:r>
              <a:rPr lang="en-GB" altLang="en-US" dirty="0" smtClean="0"/>
              <a:t>Validation data</a:t>
            </a:r>
          </a:p>
          <a:p>
            <a:r>
              <a:rPr lang="en-GB" altLang="en-US" dirty="0" smtClean="0"/>
              <a:t>Cross-validation</a:t>
            </a:r>
          </a:p>
          <a:p>
            <a:pPr lvl="1"/>
            <a:r>
              <a:rPr lang="en-GB" altLang="en-US" dirty="0" smtClean="0"/>
              <a:t> Alternating development  and validation</a:t>
            </a:r>
          </a:p>
          <a:p>
            <a:pPr lvl="1"/>
            <a:r>
              <a:rPr lang="en-GB" altLang="en-US" dirty="0" smtClean="0"/>
              <a:t> Jack-knife</a:t>
            </a:r>
          </a:p>
          <a:p>
            <a:pPr lvl="2"/>
            <a:r>
              <a:rPr lang="en-GB" altLang="en-US" dirty="0" smtClean="0"/>
              <a:t>n-1 for training, 1 validate </a:t>
            </a:r>
            <a:endParaRPr lang="en-US" altLang="en-US" dirty="0" smtClean="0"/>
          </a:p>
          <a:p>
            <a:r>
              <a:rPr lang="en-US" altLang="en-US" dirty="0" smtClean="0"/>
              <a:t>Bootstrap</a:t>
            </a:r>
          </a:p>
          <a:p>
            <a:pPr lvl="1"/>
            <a:r>
              <a:rPr lang="en-US" altLang="en-US" dirty="0" smtClean="0"/>
              <a:t>Random subsample</a:t>
            </a:r>
            <a:endParaRPr lang="en-US" altLang="en-US" dirty="0"/>
          </a:p>
        </p:txBody>
      </p:sp>
    </p:spTree>
    <p:extLst>
      <p:ext uri="{BB962C8B-B14F-4D97-AF65-F5344CB8AC3E}">
        <p14:creationId xmlns:p14="http://schemas.microsoft.com/office/powerpoint/2010/main" val="2549380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p:sp>
        <p:nvSpPr>
          <p:cNvPr id="3" name="Content Placeholder 2"/>
          <p:cNvSpPr>
            <a:spLocks noGrp="1"/>
          </p:cNvSpPr>
          <p:nvPr>
            <p:ph idx="1"/>
          </p:nvPr>
        </p:nvSpPr>
        <p:spPr/>
        <p:txBody>
          <a:bodyPr/>
          <a:lstStyle/>
          <a:p>
            <a:pPr marL="0" indent="0">
              <a:buNone/>
            </a:pPr>
            <a:r>
              <a:rPr lang="en-US" dirty="0" smtClean="0"/>
              <a:t>Methods to assess </a:t>
            </a:r>
            <a:r>
              <a:rPr lang="en-US" b="1" u="sng" dirty="0" smtClean="0"/>
              <a:t>error</a:t>
            </a:r>
          </a:p>
          <a:p>
            <a:r>
              <a:rPr lang="en-US" dirty="0" smtClean="0"/>
              <a:t>Numerical data</a:t>
            </a:r>
          </a:p>
          <a:p>
            <a:pPr lvl="1"/>
            <a:r>
              <a:rPr lang="en-US" dirty="0" smtClean="0"/>
              <a:t>Correlation (r</a:t>
            </a:r>
            <a:r>
              <a:rPr lang="en-US" baseline="30000" dirty="0" smtClean="0"/>
              <a:t>2</a:t>
            </a:r>
            <a:r>
              <a:rPr lang="en-US" dirty="0" smtClean="0"/>
              <a:t>)</a:t>
            </a:r>
          </a:p>
          <a:p>
            <a:pPr lvl="1"/>
            <a:r>
              <a:rPr lang="en-US" dirty="0" smtClean="0"/>
              <a:t>Scatter plots</a:t>
            </a:r>
          </a:p>
          <a:p>
            <a:pPr lvl="1"/>
            <a:r>
              <a:rPr lang="en-US" dirty="0" smtClean="0"/>
              <a:t>Mean error (ME)</a:t>
            </a:r>
          </a:p>
          <a:p>
            <a:pPr lvl="1"/>
            <a:r>
              <a:rPr lang="en-US" dirty="0" smtClean="0"/>
              <a:t>Root mean square error (RMSE)</a:t>
            </a:r>
          </a:p>
          <a:p>
            <a:r>
              <a:rPr lang="en-US" dirty="0" smtClean="0"/>
              <a:t>Categorical data</a:t>
            </a:r>
          </a:p>
          <a:p>
            <a:pPr lvl="1"/>
            <a:r>
              <a:rPr lang="en-US" dirty="0" smtClean="0"/>
              <a:t>Confusion matrix (error matrix)</a:t>
            </a:r>
          </a:p>
          <a:p>
            <a:pPr lvl="1"/>
            <a:endParaRPr lang="en-US" dirty="0"/>
          </a:p>
        </p:txBody>
      </p:sp>
    </p:spTree>
    <p:extLst>
      <p:ext uri="{BB962C8B-B14F-4D97-AF65-F5344CB8AC3E}">
        <p14:creationId xmlns:p14="http://schemas.microsoft.com/office/powerpoint/2010/main" val="4231230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ME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𝑀𝐸</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nary>
                        </m:num>
                        <m:den>
                          <m:r>
                            <a:rPr lang="en-US" b="0" i="1" smtClean="0">
                              <a:latin typeface="Cambria Math" panose="02040503050406030204" pitchFamily="18" charset="0"/>
                              <a:ea typeface="Cambria Math" panose="02040503050406030204" pitchFamily="18" charset="0"/>
                            </a:rPr>
                            <m:t>𝑛</m:t>
                          </m:r>
                        </m:den>
                      </m:f>
                    </m:oMath>
                  </m:oMathPara>
                </a14:m>
                <a:endParaRPr lang="en-US" dirty="0" smtClean="0"/>
              </a:p>
              <a:p>
                <a:r>
                  <a:rPr lang="en-US" dirty="0" smtClean="0"/>
                  <a:t>RMSE</a:t>
                </a:r>
              </a:p>
              <a:p>
                <a:pPr marL="0" indent="0">
                  <a:buNone/>
                </a:pP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𝑅𝑀𝑆𝐸</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𝑖</m:t>
                                              </m:r>
                                            </m:sub>
                                          </m:sSub>
                                        </m:e>
                                      </m:d>
                                    </m:e>
                                    <m:sup>
                                      <m:r>
                                        <a:rPr lang="en-US" b="0" i="1" smtClean="0">
                                          <a:latin typeface="Cambria Math" panose="02040503050406030204" pitchFamily="18" charset="0"/>
                                        </a:rPr>
                                        <m:t>2</m:t>
                                      </m:r>
                                    </m:sup>
                                  </m:sSup>
                                </m:e>
                              </m:nary>
                            </m:num>
                            <m:den>
                              <m:r>
                                <a:rPr lang="en-US" b="0" i="1" smtClean="0">
                                  <a:latin typeface="Cambria Math" panose="02040503050406030204" pitchFamily="18" charset="0"/>
                                </a:rPr>
                                <m:t>𝑛</m:t>
                              </m:r>
                            </m:den>
                          </m:f>
                        </m:e>
                      </m:rad>
                    </m:oMath>
                  </m:oMathPara>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778" t="-1667"/>
                </a:stretch>
              </a:blipFill>
            </p:spPr>
            <p:txBody>
              <a:bodyPr/>
              <a:lstStyle/>
              <a:p>
                <a:r>
                  <a:rPr lang="en-US">
                    <a:noFill/>
                  </a:rPr>
                  <a:t> </a:t>
                </a:r>
              </a:p>
            </p:txBody>
          </p:sp>
        </mc:Fallback>
      </mc:AlternateContent>
    </p:spTree>
    <p:extLst>
      <p:ext uri="{BB962C8B-B14F-4D97-AF65-F5344CB8AC3E}">
        <p14:creationId xmlns:p14="http://schemas.microsoft.com/office/powerpoint/2010/main" val="14437077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dirty="0" smtClean="0"/>
              <a:t>Validation and Uncertainty</a:t>
            </a:r>
            <a:endParaRPr lang="en-US" dirty="0"/>
          </a:p>
        </p:txBody>
      </p:sp>
      <p:sp>
        <p:nvSpPr>
          <p:cNvPr id="25" name="Content Placeholder 24"/>
          <p:cNvSpPr>
            <a:spLocks noGrp="1"/>
          </p:cNvSpPr>
          <p:nvPr>
            <p:ph idx="1"/>
          </p:nvPr>
        </p:nvSpPr>
        <p:spPr/>
        <p:txBody>
          <a:bodyPr/>
          <a:lstStyle/>
          <a:p>
            <a:pPr marL="0" indent="0">
              <a:buNone/>
            </a:pPr>
            <a:r>
              <a:rPr lang="en-US" dirty="0" smtClean="0"/>
              <a:t>Outline</a:t>
            </a:r>
          </a:p>
          <a:p>
            <a:r>
              <a:rPr lang="en-US" dirty="0" smtClean="0"/>
              <a:t>Sources of error</a:t>
            </a:r>
          </a:p>
          <a:p>
            <a:r>
              <a:rPr lang="en-US" dirty="0" smtClean="0"/>
              <a:t>Error and uncertainty</a:t>
            </a:r>
          </a:p>
          <a:p>
            <a:r>
              <a:rPr lang="en-US" dirty="0" smtClean="0"/>
              <a:t>Accuracy and precision</a:t>
            </a:r>
          </a:p>
          <a:p>
            <a:r>
              <a:rPr lang="en-US" dirty="0" smtClean="0"/>
              <a:t>Validation methods</a:t>
            </a:r>
            <a:endParaRPr lang="en-US" dirty="0"/>
          </a:p>
        </p:txBody>
      </p:sp>
    </p:spTree>
    <p:extLst>
      <p:ext uri="{BB962C8B-B14F-4D97-AF65-F5344CB8AC3E}">
        <p14:creationId xmlns:p14="http://schemas.microsoft.com/office/powerpoint/2010/main" val="7067858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4" name="Picture 3" descr="C:\Users\jathompson\Downloads\photo (1).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561" t="13465" r="2651" b="8352"/>
          <a:stretch/>
        </p:blipFill>
        <p:spPr bwMode="auto">
          <a:xfrm>
            <a:off x="2103917" y="990600"/>
            <a:ext cx="4936167" cy="5486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055334" y="6457890"/>
            <a:ext cx="3088666"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and </a:t>
            </a:r>
            <a:r>
              <a:rPr lang="en-US" sz="2000" dirty="0" err="1" smtClean="0">
                <a:solidFill>
                  <a:schemeClr val="accent5"/>
                </a:solidFill>
                <a:effectLst>
                  <a:outerShdw blurRad="38100" dist="38100" dir="2700000" algn="tl">
                    <a:srgbClr val="000000">
                      <a:alpha val="43137"/>
                    </a:srgbClr>
                  </a:outerShdw>
                </a:effectLst>
              </a:rPr>
              <a:t>Kolka</a:t>
            </a:r>
            <a:r>
              <a:rPr lang="en-US" sz="2000" dirty="0" smtClean="0">
                <a:solidFill>
                  <a:schemeClr val="accent5"/>
                </a:solidFill>
                <a:effectLst>
                  <a:outerShdw blurRad="38100" dist="38100" dir="2700000" algn="tl">
                    <a:srgbClr val="000000">
                      <a:alpha val="43137"/>
                    </a:srgbClr>
                  </a:outerShdw>
                </a:effectLst>
              </a:rPr>
              <a:t> (2005)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70976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endParaRPr lang="en-US" dirty="0"/>
          </a:p>
        </p:txBody>
      </p:sp>
      <p:pic>
        <p:nvPicPr>
          <p:cNvPr id="1026" name="Picture 2" descr="C:\Users\jathompson\Downloads\photo.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70" t="12383" r="2932" b="33102"/>
          <a:stretch/>
        </p:blipFill>
        <p:spPr bwMode="auto">
          <a:xfrm>
            <a:off x="1596803" y="1371600"/>
            <a:ext cx="5950394" cy="4572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36124" y="4023360"/>
            <a:ext cx="5562600" cy="5486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(1997)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15469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a:t>Internal </a:t>
            </a:r>
            <a:r>
              <a:rPr lang="en-US" dirty="0" smtClean="0"/>
              <a:t>Validation</a:t>
            </a:r>
            <a:endParaRPr lang="en-US" dirty="0"/>
          </a:p>
        </p:txBody>
      </p:sp>
      <p:sp>
        <p:nvSpPr>
          <p:cNvPr id="4" name="Rectangle 3"/>
          <p:cNvSpPr/>
          <p:nvPr/>
        </p:nvSpPr>
        <p:spPr>
          <a:xfrm>
            <a:off x="457200" y="26670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16581"/>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(2006)</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0255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smtClean="0"/>
              <a:t>Confusion Matrix</a:t>
            </a:r>
          </a:p>
        </p:txBody>
      </p:sp>
      <p:sp>
        <p:nvSpPr>
          <p:cNvPr id="40963" name="Rectangle 3"/>
          <p:cNvSpPr>
            <a:spLocks noGrp="1" noChangeArrowheads="1"/>
          </p:cNvSpPr>
          <p:nvPr>
            <p:ph type="body" idx="1"/>
          </p:nvPr>
        </p:nvSpPr>
        <p:spPr/>
        <p:txBody>
          <a:bodyPr>
            <a:noAutofit/>
          </a:bodyPr>
          <a:lstStyle/>
          <a:p>
            <a:pPr marL="0" indent="0">
              <a:buNone/>
            </a:pPr>
            <a:r>
              <a:rPr lang="en-US" altLang="en-US" dirty="0" smtClean="0"/>
              <a:t>Types of Accuracy</a:t>
            </a:r>
          </a:p>
          <a:p>
            <a:r>
              <a:rPr lang="en-US" altLang="en-US" dirty="0" smtClean="0"/>
              <a:t>Overall Accuracy</a:t>
            </a:r>
          </a:p>
          <a:p>
            <a:pPr lvl="1"/>
            <a:r>
              <a:rPr lang="en-US" altLang="en-US" dirty="0" smtClean="0"/>
              <a:t>Number of correct observations divided by total number of observations</a:t>
            </a:r>
          </a:p>
          <a:p>
            <a:r>
              <a:rPr lang="en-US" altLang="en-US" dirty="0" smtClean="0"/>
              <a:t>User’s Accuracy</a:t>
            </a:r>
          </a:p>
          <a:p>
            <a:pPr lvl="1"/>
            <a:r>
              <a:rPr lang="en-US" altLang="en-US" dirty="0" smtClean="0"/>
              <a:t>Probability that a class on the map actually represents that category on the ground</a:t>
            </a:r>
          </a:p>
          <a:p>
            <a:r>
              <a:rPr lang="en-US" altLang="en-US" dirty="0" smtClean="0"/>
              <a:t>Producer’s Accuracy</a:t>
            </a:r>
          </a:p>
          <a:p>
            <a:pPr lvl="1"/>
            <a:r>
              <a:rPr lang="en-US" altLang="en-US" dirty="0" smtClean="0"/>
              <a:t>Probability that a ground reference observation was assigned to the correct class in the map</a:t>
            </a:r>
          </a:p>
        </p:txBody>
      </p:sp>
    </p:spTree>
    <p:extLst>
      <p:ext uri="{BB962C8B-B14F-4D97-AF65-F5344CB8AC3E}">
        <p14:creationId xmlns:p14="http://schemas.microsoft.com/office/powerpoint/2010/main" val="21106563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Internal Validation</a:t>
            </a:r>
          </a:p>
        </p:txBody>
      </p:sp>
      <p:graphicFrame>
        <p:nvGraphicFramePr>
          <p:cNvPr id="95519" name="Group 287"/>
          <p:cNvGraphicFramePr>
            <a:graphicFrameLocks noGrp="1"/>
          </p:cNvGraphicFramePr>
          <p:nvPr>
            <p:ph sz="half" idx="4294967295"/>
            <p:extLst>
              <p:ext uri="{D42A27DB-BD31-4B8C-83A1-F6EECF244321}">
                <p14:modId xmlns:p14="http://schemas.microsoft.com/office/powerpoint/2010/main" val="914726653"/>
              </p:ext>
            </p:extLst>
          </p:nvPr>
        </p:nvGraphicFramePr>
        <p:xfrm>
          <a:off x="125413" y="1206500"/>
          <a:ext cx="8878887" cy="5302250"/>
        </p:xfrm>
        <a:graphic>
          <a:graphicData uri="http://schemas.openxmlformats.org/drawingml/2006/table">
            <a:tbl>
              <a:tblPr/>
              <a:tblGrid>
                <a:gridCol w="914400"/>
                <a:gridCol w="1577975"/>
                <a:gridCol w="1106487"/>
                <a:gridCol w="1150938"/>
                <a:gridCol w="1193800"/>
                <a:gridCol w="1206500"/>
                <a:gridCol w="1728787"/>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7852094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33"/>
          <p:cNvSpPr>
            <a:spLocks noGrp="1" noChangeArrowheads="1"/>
          </p:cNvSpPr>
          <p:nvPr>
            <p:ph type="title"/>
          </p:nvPr>
        </p:nvSpPr>
        <p:spPr>
          <a:xfrm>
            <a:off x="406400" y="223838"/>
            <a:ext cx="8347075" cy="911225"/>
          </a:xfrm>
        </p:spPr>
        <p:txBody>
          <a:bodyPr/>
          <a:lstStyle/>
          <a:p>
            <a:r>
              <a:rPr lang="en-US" altLang="en-US" dirty="0" smtClean="0"/>
              <a:t>Internal Validation</a:t>
            </a:r>
          </a:p>
        </p:txBody>
      </p:sp>
      <p:graphicFrame>
        <p:nvGraphicFramePr>
          <p:cNvPr id="95519" name="Group 287"/>
          <p:cNvGraphicFramePr>
            <a:graphicFrameLocks noGrp="1"/>
          </p:cNvGraphicFramePr>
          <p:nvPr>
            <p:ph sz="half" idx="4294967295"/>
          </p:nvPr>
        </p:nvGraphicFramePr>
        <p:xfrm>
          <a:off x="125413" y="1206500"/>
          <a:ext cx="8878887" cy="5302250"/>
        </p:xfrm>
        <a:graphic>
          <a:graphicData uri="http://schemas.openxmlformats.org/drawingml/2006/table">
            <a:tbl>
              <a:tblPr/>
              <a:tblGrid>
                <a:gridCol w="914400"/>
                <a:gridCol w="1577975"/>
                <a:gridCol w="1106487"/>
                <a:gridCol w="1150938"/>
                <a:gridCol w="1193800"/>
                <a:gridCol w="1206500"/>
                <a:gridCol w="1728787"/>
              </a:tblGrid>
              <a:tr h="438176">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Reference Data</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tr>
              <a:tr h="825549">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Class</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Gypsic</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Row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User’s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rowSpan="4">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100" b="0" i="0" u="none" strike="noStrike" cap="none" normalizeH="0" baseline="0" smtClean="0">
                          <a:ln>
                            <a:noFill/>
                          </a:ln>
                          <a:solidFill>
                            <a:schemeClr val="tx1"/>
                          </a:solidFill>
                          <a:effectLst/>
                          <a:latin typeface="+mn-lt"/>
                        </a:rPr>
                        <a:t>Class Data</a:t>
                      </a:r>
                    </a:p>
                  </a:txBody>
                  <a:tcPr marT="45723" marB="4572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Gypsic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21</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21/21 = 100%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Natric</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0</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14</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r>
                        <a:rPr kumimoji="0" lang="en-US" sz="2200" b="1" i="0" u="none" strike="noStrike" cap="none" normalizeH="0" baseline="0" smtClean="0">
                          <a:ln>
                            <a:noFill/>
                          </a:ln>
                          <a:solidFill>
                            <a:schemeClr val="tx1"/>
                          </a:solidFill>
                          <a:effectLst/>
                          <a:latin typeface="+mn-lt"/>
                          <a:cs typeface="Arial" pitchFamily="34" charset="0"/>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17</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14/17 = 82.4%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701082">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cs typeface="Arial" pitchFamily="34" charset="0"/>
                        </a:rPr>
                        <a:t>Neither</a:t>
                      </a:r>
                      <a:endParaRPr kumimoji="0" lang="en-US" sz="2000" b="1" i="0"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13</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39</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55</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39/55 = 70.9%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68415">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Column Total</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24</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27</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42</a:t>
                      </a:r>
                      <a:endParaRPr kumimoji="0" lang="en-US" sz="2200" b="1" i="0" u="none" strike="noStrike" cap="none" normalizeH="0" baseline="0" smtClean="0">
                        <a:ln>
                          <a:noFill/>
                        </a:ln>
                        <a:solidFill>
                          <a:schemeClr val="tx1"/>
                        </a:solidFill>
                        <a:effectLst/>
                        <a:latin typeface="+mn-lt"/>
                        <a:cs typeface="Arial" pitchFamily="34" charset="0"/>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93</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1" u="none" strike="noStrike" cap="none" normalizeH="0" baseline="0" smtClean="0">
                        <a:ln>
                          <a:noFill/>
                        </a:ln>
                        <a:solidFill>
                          <a:schemeClr val="tx1"/>
                        </a:solidFill>
                        <a:effectLst/>
                        <a:latin typeface="+mn-lt"/>
                      </a:endParaRP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66864">
                <a:tc>
                  <a:txBody>
                    <a:bodyPr/>
                    <a:lstStyle/>
                    <a:p>
                      <a:pPr marL="0" marR="0" lvl="0" indent="0" algn="ctr" defTabSz="914400" rtl="0" eaLnBrk="0" fontAlgn="b" latinLnBrk="0" hangingPunct="0">
                        <a:lnSpc>
                          <a:spcPct val="100000"/>
                        </a:lnSpc>
                        <a:spcBef>
                          <a:spcPct val="0"/>
                        </a:spcBef>
                        <a:spcAft>
                          <a:spcPct val="0"/>
                        </a:spcAft>
                        <a:buClrTx/>
                        <a:buSzTx/>
                        <a:buFontTx/>
                        <a:buNone/>
                        <a:tabLst/>
                      </a:pPr>
                      <a:endParaRPr kumimoji="0" lang="en-US" sz="2000" b="1" i="0" u="none" strike="noStrike" cap="none" normalizeH="0" baseline="0" smtClean="0">
                        <a:ln>
                          <a:noFill/>
                        </a:ln>
                        <a:solidFill>
                          <a:schemeClr val="tx1"/>
                        </a:solidFill>
                        <a:effectLst/>
                        <a:latin typeface="+mn-lt"/>
                      </a:endParaRPr>
                    </a:p>
                  </a:txBody>
                  <a:tcPr marT="45723" marB="45723" anchor="b"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1" i="0" u="none" strike="noStrike" cap="none" normalizeH="0" baseline="0" smtClean="0">
                          <a:ln>
                            <a:noFill/>
                          </a:ln>
                          <a:solidFill>
                            <a:schemeClr val="tx1"/>
                          </a:solidFill>
                          <a:effectLst/>
                          <a:latin typeface="+mn-lt"/>
                        </a:rPr>
                        <a:t>Producer’s Accuracy</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rPr>
                        <a:t>21/24 = 87.5%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14/27 = 51.9%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tx1"/>
                          </a:solidFill>
                          <a:effectLst/>
                          <a:latin typeface="+mn-lt"/>
                          <a:cs typeface="Arial" pitchFamily="34" charset="0"/>
                        </a:rPr>
                        <a:t>39/42 = 92.9%</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mn-lt"/>
                        </a:rPr>
                        <a:t> </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mn-lt"/>
                        </a:rPr>
                        <a:t>Overall Accuracy</a:t>
                      </a:r>
                      <a:r>
                        <a:rPr kumimoji="0" lang="en-US" sz="2000" b="1" i="0" u="none" strike="noStrike" cap="none" normalizeH="0" baseline="0" dirty="0" smtClean="0">
                          <a:ln>
                            <a:noFill/>
                          </a:ln>
                          <a:solidFill>
                            <a:schemeClr val="tx1"/>
                          </a:solidFill>
                          <a:effectLst/>
                          <a:latin typeface="+mn-lt"/>
                        </a:rPr>
                        <a:t>  74/93=79.6%</a:t>
                      </a:r>
                    </a:p>
                  </a:txBody>
                  <a:tcPr marT="45723" marB="45723"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126177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jathompson\Downloads\photo (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40" t="14816" r="3889" b="9629"/>
          <a:stretch/>
        </p:blipFill>
        <p:spPr bwMode="auto">
          <a:xfrm>
            <a:off x="415961" y="1188720"/>
            <a:ext cx="8312079" cy="5212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ltLang="en-US" dirty="0" smtClean="0"/>
              <a:t>External </a:t>
            </a:r>
            <a:r>
              <a:rPr lang="en-US" dirty="0" smtClean="0"/>
              <a:t>Validation</a:t>
            </a:r>
            <a:endParaRPr lang="en-US" dirty="0"/>
          </a:p>
        </p:txBody>
      </p:sp>
      <p:grpSp>
        <p:nvGrpSpPr>
          <p:cNvPr id="3" name="Group 2"/>
          <p:cNvGrpSpPr/>
          <p:nvPr/>
        </p:nvGrpSpPr>
        <p:grpSpPr>
          <a:xfrm>
            <a:off x="457200" y="2667000"/>
            <a:ext cx="8139953" cy="3032188"/>
            <a:chOff x="457200" y="2667000"/>
            <a:chExt cx="8139953" cy="3032188"/>
          </a:xfrm>
          <a:solidFill>
            <a:schemeClr val="tx1"/>
          </a:solidFill>
        </p:grpSpPr>
        <p:sp>
          <p:nvSpPr>
            <p:cNvPr id="4" name="Rectangle 3"/>
            <p:cNvSpPr/>
            <p:nvPr/>
          </p:nvSpPr>
          <p:spPr>
            <a:xfrm>
              <a:off x="457200" y="26670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644153" y="281940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9713" y="2988426"/>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 y="350520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644153" y="3663141"/>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219713" y="3832167"/>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4358640"/>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644153" y="45415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219713" y="4693920"/>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57200" y="5189341"/>
              <a:ext cx="29260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644153" y="53639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19713" y="5516308"/>
              <a:ext cx="237744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6546238" y="6457890"/>
            <a:ext cx="2597762"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Thompson et al. (2006)</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07253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Soil Taxa Mapping</a:t>
            </a:r>
            <a:endParaRPr lang="en-US" dirty="0"/>
          </a:p>
        </p:txBody>
      </p:sp>
    </p:spTree>
    <p:extLst>
      <p:ext uri="{BB962C8B-B14F-4D97-AF65-F5344CB8AC3E}">
        <p14:creationId xmlns:p14="http://schemas.microsoft.com/office/powerpoint/2010/main" val="2929281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 Model</a:t>
            </a:r>
            <a:endParaRPr lang="en-US" dirty="0"/>
          </a:p>
        </p:txBody>
      </p:sp>
      <p:sp>
        <p:nvSpPr>
          <p:cNvPr id="3" name="Content Placeholder 2"/>
          <p:cNvSpPr>
            <a:spLocks noGrp="1"/>
          </p:cNvSpPr>
          <p:nvPr>
            <p:ph sz="half" idx="1"/>
          </p:nvPr>
        </p:nvSpPr>
        <p:spPr/>
        <p:txBody>
          <a:bodyPr/>
          <a:lstStyle/>
          <a:p>
            <a:r>
              <a:rPr lang="en-US" dirty="0" smtClean="0"/>
              <a:t>Random Forest probability model of </a:t>
            </a:r>
            <a:r>
              <a:rPr lang="en-US" dirty="0" err="1" smtClean="0"/>
              <a:t>spodic</a:t>
            </a:r>
            <a:r>
              <a:rPr lang="en-US" dirty="0" smtClean="0"/>
              <a:t> expression (i.e., SI = 0 vs. SI &gt; 0)</a:t>
            </a:r>
          </a:p>
          <a:p>
            <a:pPr lvl="1"/>
            <a:r>
              <a:rPr lang="en-US" dirty="0" smtClean="0"/>
              <a:t>Topographic spatial layers from 30-m National Elevation Dataset  digital elevation model</a:t>
            </a:r>
          </a:p>
          <a:p>
            <a:pPr lvl="1"/>
            <a:r>
              <a:rPr lang="en-US" dirty="0" smtClean="0"/>
              <a:t>Remote sensing layers from Landsat </a:t>
            </a:r>
            <a:r>
              <a:rPr lang="en-US" dirty="0" err="1" smtClean="0"/>
              <a:t>Geocover</a:t>
            </a:r>
            <a:r>
              <a:rPr lang="en-US" dirty="0" smtClean="0"/>
              <a:t> 2000</a:t>
            </a:r>
          </a:p>
          <a:p>
            <a:endParaRPr lang="en-US" dirty="0" smtClean="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0" y="1032165"/>
            <a:ext cx="4239494" cy="5486400"/>
          </a:xfrm>
          <a:prstGeom prst="rect">
            <a:avLst/>
          </a:prstGeom>
        </p:spPr>
      </p:pic>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a:t>
            </a:r>
            <a:r>
              <a:rPr lang="en-US" sz="2000" dirty="0" smtClean="0">
                <a:solidFill>
                  <a:schemeClr val="accent5"/>
                </a:solidFill>
                <a:effectLst>
                  <a:outerShdw blurRad="38100" dist="38100" dir="2700000" algn="tl">
                    <a:srgbClr val="000000">
                      <a:alpha val="43137"/>
                    </a:srgbClr>
                  </a:outerShdw>
                </a:effectLst>
              </a:rPr>
              <a:t>2015)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345022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4" name="Content Placeholder 3"/>
          <p:cNvSpPr>
            <a:spLocks noGrp="1"/>
          </p:cNvSpPr>
          <p:nvPr>
            <p:ph idx="1"/>
          </p:nvPr>
        </p:nvSpPr>
        <p:spPr/>
        <p:txBody>
          <a:bodyPr>
            <a:normAutofit fontScale="92500" lnSpcReduction="10000"/>
          </a:bodyPr>
          <a:lstStyle/>
          <a:p>
            <a:r>
              <a:rPr lang="en-US" dirty="0" smtClean="0"/>
              <a:t>Apparent Validation</a:t>
            </a:r>
          </a:p>
          <a:p>
            <a:pPr lvl="1"/>
            <a:r>
              <a:rPr lang="en-US" dirty="0" smtClean="0"/>
              <a:t>Full model (n=322)</a:t>
            </a:r>
          </a:p>
          <a:p>
            <a:pPr lvl="2"/>
            <a:r>
              <a:rPr lang="en-US" dirty="0" smtClean="0"/>
              <a:t>Out Of Bag error = 29.5% </a:t>
            </a:r>
          </a:p>
          <a:p>
            <a:r>
              <a:rPr lang="en-US" dirty="0" smtClean="0"/>
              <a:t>Internal Validation</a:t>
            </a:r>
          </a:p>
          <a:p>
            <a:pPr lvl="1"/>
            <a:r>
              <a:rPr lang="en-US" dirty="0" smtClean="0"/>
              <a:t>Split-sample</a:t>
            </a:r>
          </a:p>
          <a:p>
            <a:pPr lvl="2"/>
            <a:r>
              <a:rPr lang="en-US" dirty="0" smtClean="0"/>
              <a:t>Training set (n=208)</a:t>
            </a:r>
          </a:p>
          <a:p>
            <a:pPr lvl="2"/>
            <a:r>
              <a:rPr lang="en-US" dirty="0" smtClean="0"/>
              <a:t>Test set </a:t>
            </a:r>
            <a:r>
              <a:rPr lang="en-US" dirty="0"/>
              <a:t>(n=114</a:t>
            </a:r>
            <a:r>
              <a:rPr lang="en-US" dirty="0" smtClean="0"/>
              <a:t>)</a:t>
            </a:r>
          </a:p>
          <a:p>
            <a:pPr lvl="2"/>
            <a:r>
              <a:rPr lang="en-US" dirty="0" smtClean="0"/>
              <a:t>0.57 probability threshold</a:t>
            </a:r>
          </a:p>
          <a:p>
            <a:pPr lvl="2"/>
            <a:r>
              <a:rPr lang="en-US" dirty="0"/>
              <a:t>E</a:t>
            </a:r>
            <a:r>
              <a:rPr lang="en-US" dirty="0" smtClean="0"/>
              <a:t>rror = 30%</a:t>
            </a:r>
          </a:p>
          <a:p>
            <a:r>
              <a:rPr lang="en-US" dirty="0" smtClean="0"/>
              <a:t>External Validation</a:t>
            </a:r>
          </a:p>
          <a:p>
            <a:pPr lvl="1"/>
            <a:r>
              <a:rPr lang="en-US" dirty="0" smtClean="0"/>
              <a:t>Independent plot data (n=24)</a:t>
            </a:r>
          </a:p>
          <a:p>
            <a:pPr lvl="2"/>
            <a:r>
              <a:rPr lang="en-US" dirty="0" smtClean="0"/>
              <a:t>88.1% accuracy</a:t>
            </a:r>
          </a:p>
        </p:txBody>
      </p:sp>
      <p:sp>
        <p:nvSpPr>
          <p:cNvPr id="5" name="TextBox 4"/>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a:t>
            </a:r>
            <a:r>
              <a:rPr lang="en-US" sz="2000" dirty="0" smtClean="0">
                <a:solidFill>
                  <a:schemeClr val="accent5"/>
                </a:solidFill>
                <a:effectLst>
                  <a:outerShdw blurRad="38100" dist="38100" dir="2700000" algn="tl">
                    <a:srgbClr val="000000">
                      <a:alpha val="43137"/>
                    </a:srgbClr>
                  </a:outerShdw>
                </a:effectLst>
              </a:rPr>
              <a:t>2015)</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02816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Common Sources of Error </a:t>
            </a:r>
            <a:endParaRPr lang="en-GB" dirty="0"/>
          </a:p>
        </p:txBody>
      </p:sp>
      <p:sp>
        <p:nvSpPr>
          <p:cNvPr id="3" name="Content Placeholder 2"/>
          <p:cNvSpPr>
            <a:spLocks noGrp="1"/>
          </p:cNvSpPr>
          <p:nvPr>
            <p:ph idx="1"/>
          </p:nvPr>
        </p:nvSpPr>
        <p:spPr/>
        <p:txBody>
          <a:bodyPr/>
          <a:lstStyle/>
          <a:p>
            <a:r>
              <a:rPr lang="nl-NL" dirty="0" smtClean="0"/>
              <a:t>Measurement errors</a:t>
            </a:r>
          </a:p>
          <a:p>
            <a:r>
              <a:rPr lang="nl-NL" dirty="0" smtClean="0"/>
              <a:t>Interpretation errors</a:t>
            </a:r>
          </a:p>
          <a:p>
            <a:r>
              <a:rPr lang="nl-NL" dirty="0" smtClean="0"/>
              <a:t>Digitization errors</a:t>
            </a:r>
          </a:p>
          <a:p>
            <a:r>
              <a:rPr lang="nl-NL" dirty="0" smtClean="0"/>
              <a:t>Classification errors</a:t>
            </a:r>
          </a:p>
          <a:p>
            <a:r>
              <a:rPr lang="nl-NL" dirty="0" smtClean="0"/>
              <a:t>Generalization errors</a:t>
            </a:r>
          </a:p>
          <a:p>
            <a:r>
              <a:rPr lang="nl-NL" dirty="0" smtClean="0"/>
              <a:t>Interpolation errors</a:t>
            </a:r>
          </a:p>
          <a:p>
            <a:endParaRPr lang="en-GB"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93024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a:t>
            </a:r>
            <a:endParaRPr lang="en-US" dirty="0"/>
          </a:p>
        </p:txBody>
      </p:sp>
      <p:sp>
        <p:nvSpPr>
          <p:cNvPr id="3" name="Content Placeholder 2"/>
          <p:cNvSpPr>
            <a:spLocks noGrp="1"/>
          </p:cNvSpPr>
          <p:nvPr>
            <p:ph idx="1"/>
          </p:nvPr>
        </p:nvSpPr>
        <p:spPr/>
        <p:txBody>
          <a:bodyPr/>
          <a:lstStyle/>
          <a:p>
            <a:r>
              <a:rPr lang="en-US" dirty="0" smtClean="0"/>
              <a:t>Confusion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85731117"/>
              </p:ext>
            </p:extLst>
          </p:nvPr>
        </p:nvGraphicFramePr>
        <p:xfrm>
          <a:off x="1104900" y="2209800"/>
          <a:ext cx="6934200" cy="3733800"/>
        </p:xfrm>
        <a:graphic>
          <a:graphicData uri="http://schemas.openxmlformats.org/drawingml/2006/table">
            <a:tbl>
              <a:tblPr/>
              <a:tblGrid>
                <a:gridCol w="1313690"/>
                <a:gridCol w="1321156"/>
                <a:gridCol w="1433118"/>
                <a:gridCol w="1433118"/>
                <a:gridCol w="1433118"/>
              </a:tblGrid>
              <a:tr h="746760">
                <a:tc gridSpan="2">
                  <a:txBody>
                    <a:bodyPr/>
                    <a:lstStyle/>
                    <a:p>
                      <a:pPr algn="ctr" rtl="0" fontAlgn="b"/>
                      <a:r>
                        <a:rPr lang="en-US" sz="2800" b="0" i="1" u="none" strike="noStrike" dirty="0">
                          <a:solidFill>
                            <a:srgbClr val="FFC000"/>
                          </a:solidFill>
                          <a:effectLst/>
                          <a:latin typeface="Calibri"/>
                        </a:rPr>
                        <a:t>0.57 threshold</a:t>
                      </a:r>
                    </a:p>
                  </a:txBody>
                  <a:tcPr marL="9525" marR="9525" marT="9525"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gridSpan="2">
                  <a:txBody>
                    <a:bodyPr/>
                    <a:lstStyle/>
                    <a:p>
                      <a:pPr algn="ctr" rtl="0" fontAlgn="b"/>
                      <a:r>
                        <a:rPr lang="en-US" sz="2800" b="0" i="0" u="none" strike="noStrike" dirty="0" smtClean="0">
                          <a:solidFill>
                            <a:schemeClr val="tx1"/>
                          </a:solidFill>
                          <a:effectLst/>
                          <a:latin typeface="Calibri"/>
                        </a:rPr>
                        <a:t>observed</a:t>
                      </a:r>
                      <a:endParaRPr lang="en-US" sz="2800" b="0" i="0" u="none" strike="noStrike" dirty="0">
                        <a:solidFill>
                          <a:schemeClr val="tx1"/>
                        </a:solidFill>
                        <a:effectLst/>
                        <a:latin typeface="Calibri"/>
                      </a:endParaRPr>
                    </a:p>
                  </a:txBody>
                  <a:tcPr marL="9525" marR="9525" marT="9525" marB="0" anchor="ctr">
                    <a:lnL>
                      <a:noFill/>
                    </a:lnL>
                    <a:lnR>
                      <a:noFill/>
                    </a:lnR>
                    <a:lnT w="12700" cap="flat" cmpd="sng" algn="ctr">
                      <a:noFill/>
                      <a:prstDash val="solid"/>
                      <a:round/>
                      <a:headEnd type="none" w="med" len="med"/>
                      <a:tailEnd type="none" w="med" len="med"/>
                    </a:lnT>
                    <a:lnB>
                      <a:noFill/>
                    </a:lnB>
                    <a:noFill/>
                  </a:tcPr>
                </a:tc>
                <a:tc hMerge="1">
                  <a:txBody>
                    <a:bodyPr/>
                    <a:lstStyle/>
                    <a:p>
                      <a:endParaRPr lang="en-US"/>
                    </a:p>
                  </a:txBody>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noFill/>
                  </a:tcPr>
                </a:tc>
              </a:tr>
              <a:tr h="746760">
                <a:tc>
                  <a:txBody>
                    <a:bodyPr/>
                    <a:lstStyle/>
                    <a:p>
                      <a:pPr algn="ctr" rtl="0" fontAlgn="b"/>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 </a:t>
                      </a:r>
                    </a:p>
                  </a:txBody>
                  <a:tcPr marL="9525" marR="9525" marT="9525" marB="0" anchor="ctr">
                    <a:lnL>
                      <a:noFill/>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p>
                  </a:txBody>
                  <a:tcPr marL="9525" marR="9525" marT="9525" marB="0" anchor="ctr">
                    <a:lnL>
                      <a:noFill/>
                    </a:lnL>
                    <a:lnR w="12700" cap="flat" cmpd="sng" algn="ctr">
                      <a:noFill/>
                      <a:prstDash val="solid"/>
                      <a:round/>
                      <a:headEnd type="none" w="med" len="med"/>
                      <a:tailEnd type="none" w="med" len="med"/>
                    </a:lnR>
                    <a:lnT>
                      <a:noFill/>
                    </a:lnT>
                    <a:lnB>
                      <a:noFill/>
                    </a:lnB>
                    <a:noFill/>
                  </a:tcPr>
                </a:tc>
              </a:tr>
              <a:tr h="746760">
                <a:tc rowSpan="2">
                  <a:txBody>
                    <a:bodyPr/>
                    <a:lstStyle/>
                    <a:p>
                      <a:pPr algn="ctr" rtl="0" fontAlgn="ctr"/>
                      <a:r>
                        <a:rPr lang="en-US" sz="2800" b="0" i="0" u="none" strike="noStrike" dirty="0" smtClean="0">
                          <a:solidFill>
                            <a:schemeClr val="tx1"/>
                          </a:solidFill>
                          <a:effectLst/>
                          <a:latin typeface="Calibri"/>
                        </a:rPr>
                        <a:t>predicted</a:t>
                      </a:r>
                      <a:endParaRPr lang="en-US" sz="2800" b="0" i="0" u="none" strike="noStrike" dirty="0">
                        <a:solidFill>
                          <a:schemeClr val="tx1"/>
                        </a:solidFill>
                        <a:effectLst/>
                        <a:latin typeface="Calibri"/>
                      </a:endParaRPr>
                    </a:p>
                  </a:txBody>
                  <a:tcPr marL="9525" marR="9525" marT="9525" marB="0" vert="vert270" anchor="ctr">
                    <a:lnL w="12700" cap="flat" cmpd="sng" algn="ctr">
                      <a:noFill/>
                      <a:prstDash val="solid"/>
                      <a:round/>
                      <a:headEnd type="none" w="med" len="med"/>
                      <a:tailEnd type="none" w="med" len="med"/>
                    </a:lnL>
                    <a:lnR>
                      <a:noFill/>
                    </a:lnR>
                    <a:lnT>
                      <a:noFill/>
                    </a:lnT>
                    <a:lnB>
                      <a:noFill/>
                    </a:lnB>
                    <a:noFill/>
                  </a:tcPr>
                </a:tc>
                <a:tc>
                  <a:txBody>
                    <a:bodyPr/>
                    <a:lstStyle/>
                    <a:p>
                      <a:pPr algn="ctr" rtl="0" fontAlgn="b"/>
                      <a:r>
                        <a:rPr lang="en-US" sz="2800" b="0" i="0" u="none" strike="noStrike" dirty="0">
                          <a:solidFill>
                            <a:schemeClr val="tx1"/>
                          </a:solidFill>
                          <a:effectLst/>
                          <a:latin typeface="Calibri"/>
                        </a:rPr>
                        <a:t>no </a:t>
                      </a: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19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22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46.3</a:t>
                      </a:r>
                      <a:r>
                        <a:rPr lang="en-US" sz="2800" b="0" i="0" u="none" strike="noStrike" dirty="0">
                          <a:solidFill>
                            <a:schemeClr val="tx1"/>
                          </a:solidFill>
                          <a:effectLst/>
                          <a:latin typeface="Calibri"/>
                        </a:rPr>
                        <a:t>%</a:t>
                      </a: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r>
              <a:tr h="746760">
                <a:tc vMerge="1">
                  <a:txBody>
                    <a:bodyPr/>
                    <a:lstStyle/>
                    <a:p>
                      <a:endParaRPr lang="en-US"/>
                    </a:p>
                  </a:txBody>
                  <a:tcPr/>
                </a:tc>
                <a:tc>
                  <a:txBody>
                    <a:bodyPr/>
                    <a:lstStyle/>
                    <a:p>
                      <a:pPr algn="ctr" rtl="0" fontAlgn="ctr"/>
                      <a:r>
                        <a:rPr lang="en-US" sz="2800" b="0" i="0" u="none" strike="noStrike" dirty="0" err="1">
                          <a:solidFill>
                            <a:schemeClr val="tx1"/>
                          </a:solidFill>
                          <a:effectLst/>
                          <a:latin typeface="Calibri"/>
                        </a:rPr>
                        <a:t>spod</a:t>
                      </a:r>
                      <a:endParaRPr lang="en-US" sz="2800" b="0" i="0" u="none" strike="noStrike" dirty="0">
                        <a:solidFill>
                          <a:schemeClr val="tx1"/>
                        </a:solidFill>
                        <a:effectLst/>
                        <a:latin typeface="Calibri"/>
                      </a:endParaRP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b"/>
                      <a:r>
                        <a:rPr lang="en-US" sz="2800" b="0" i="0" u="none" strike="noStrike" dirty="0" smtClean="0">
                          <a:solidFill>
                            <a:schemeClr val="tx1"/>
                          </a:solidFill>
                          <a:effectLst/>
                          <a:latin typeface="Calibri"/>
                        </a:rPr>
                        <a:t>12</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61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83.6%</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746760">
                <a:tc>
                  <a:txBody>
                    <a:bodyPr/>
                    <a:lstStyle/>
                    <a:p>
                      <a:pPr algn="ctr" rtl="0" fontAlgn="ctr"/>
                      <a:r>
                        <a:rPr lang="en-US" sz="2800" b="0" i="0" u="none" strike="noStrike" dirty="0">
                          <a:solidFill>
                            <a:schemeClr val="tx1"/>
                          </a:solidFill>
                          <a:effectLst/>
                          <a:latin typeface="Calibri"/>
                        </a:rPr>
                        <a:t> </a:t>
                      </a:r>
                    </a:p>
                  </a:txBody>
                  <a:tcPr marL="9525" marR="9525" marT="9525" marB="0" anchor="ct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noFill/>
                  </a:tcPr>
                </a:tc>
                <a:tc>
                  <a:txBody>
                    <a:bodyPr/>
                    <a:lstStyle/>
                    <a:p>
                      <a:pPr algn="ctr" rtl="0" fontAlgn="ctr"/>
                      <a:r>
                        <a:rPr lang="en-US" sz="2800" b="0" i="0" u="none" strike="noStrike" dirty="0">
                          <a:solidFill>
                            <a:schemeClr val="tx1"/>
                          </a:solidFill>
                          <a:effectLst/>
                          <a:latin typeface="Calibri"/>
                        </a:rPr>
                        <a:t> </a:t>
                      </a:r>
                    </a:p>
                  </a:txBody>
                  <a:tcPr marL="9525" marR="9525" marT="9525" marB="0" anchor="ctr">
                    <a:lnL>
                      <a:noFill/>
                    </a:lnL>
                    <a:lnR>
                      <a:noFill/>
                    </a:lnR>
                    <a:lnT>
                      <a:noFill/>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61.3</a:t>
                      </a:r>
                      <a:r>
                        <a:rPr lang="en-US" sz="2800" b="0" i="0" u="none" strike="noStrike" dirty="0">
                          <a:solidFill>
                            <a:schemeClr val="tx1"/>
                          </a:solidFill>
                          <a:effectLst/>
                          <a:latin typeface="Calibri"/>
                        </a:rPr>
                        <a:t>%</a:t>
                      </a:r>
                    </a:p>
                  </a:txBody>
                  <a:tcPr marL="9525" marR="9525" marT="9525"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smtClean="0">
                          <a:solidFill>
                            <a:schemeClr val="tx1"/>
                          </a:solidFill>
                          <a:effectLst/>
                          <a:latin typeface="Calibri"/>
                        </a:rPr>
                        <a:t>73.5%</a:t>
                      </a:r>
                      <a:endParaRPr lang="en-US" sz="2800" b="0" i="0" u="none" strike="noStrike" dirty="0">
                        <a:solidFill>
                          <a:schemeClr val="tx1"/>
                        </a:solidFill>
                        <a:effectLst/>
                        <a:latin typeface="Calibri"/>
                      </a:endParaRPr>
                    </a:p>
                  </a:txBody>
                  <a:tcPr marL="9525" marR="9525" marT="9525"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2800" b="0" i="0" u="none" strike="noStrike" dirty="0">
                          <a:solidFill>
                            <a:schemeClr val="tx1"/>
                          </a:solidFill>
                          <a:effectLst/>
                          <a:latin typeface="Calibri"/>
                        </a:rPr>
                        <a:t> </a:t>
                      </a:r>
                      <a:r>
                        <a:rPr lang="en-US" sz="2800" b="0" i="1" u="none" strike="noStrike" dirty="0" smtClean="0">
                          <a:solidFill>
                            <a:srgbClr val="FFC000"/>
                          </a:solidFill>
                          <a:effectLst/>
                          <a:latin typeface="Calibri"/>
                        </a:rPr>
                        <a:t>70.2%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bl>
          </a:graphicData>
        </a:graphic>
      </p:graphicFrame>
      <p:cxnSp>
        <p:nvCxnSpPr>
          <p:cNvPr id="6" name="Straight Arrow Connector 5"/>
          <p:cNvCxnSpPr/>
          <p:nvPr/>
        </p:nvCxnSpPr>
        <p:spPr>
          <a:xfrm>
            <a:off x="7315200" y="2057400"/>
            <a:ext cx="0" cy="175260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447800" y="5562600"/>
            <a:ext cx="2286000" cy="0"/>
          </a:xfrm>
          <a:prstGeom prst="straightConnector1">
            <a:avLst/>
          </a:prstGeom>
          <a:ln w="317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781802" y="1411069"/>
            <a:ext cx="1035604" cy="646331"/>
          </a:xfrm>
          <a:prstGeom prst="rect">
            <a:avLst/>
          </a:prstGeom>
          <a:noFill/>
        </p:spPr>
        <p:txBody>
          <a:bodyPr wrap="none" rtlCol="0">
            <a:spAutoFit/>
          </a:bodyPr>
          <a:lstStyle/>
          <a:p>
            <a:pPr algn="ctr"/>
            <a:r>
              <a:rPr lang="en-US" b="1" dirty="0" smtClean="0">
                <a:solidFill>
                  <a:srgbClr val="FF0000"/>
                </a:solidFill>
              </a:rPr>
              <a:t>User’s</a:t>
            </a:r>
          </a:p>
          <a:p>
            <a:pPr algn="ctr"/>
            <a:r>
              <a:rPr lang="en-US" b="1" dirty="0" smtClean="0">
                <a:solidFill>
                  <a:srgbClr val="FF0000"/>
                </a:solidFill>
              </a:rPr>
              <a:t>Accuracy</a:t>
            </a:r>
            <a:endParaRPr lang="en-US" b="1" dirty="0">
              <a:solidFill>
                <a:srgbClr val="FF0000"/>
              </a:solidFill>
            </a:endParaRPr>
          </a:p>
        </p:txBody>
      </p:sp>
      <p:sp>
        <p:nvSpPr>
          <p:cNvPr id="11" name="TextBox 10"/>
          <p:cNvSpPr txBox="1"/>
          <p:nvPr/>
        </p:nvSpPr>
        <p:spPr>
          <a:xfrm>
            <a:off x="376570" y="5239434"/>
            <a:ext cx="1196866" cy="646331"/>
          </a:xfrm>
          <a:prstGeom prst="rect">
            <a:avLst/>
          </a:prstGeom>
          <a:noFill/>
        </p:spPr>
        <p:txBody>
          <a:bodyPr wrap="none" rtlCol="0">
            <a:spAutoFit/>
          </a:bodyPr>
          <a:lstStyle/>
          <a:p>
            <a:pPr algn="ctr"/>
            <a:r>
              <a:rPr lang="en-US" b="1" dirty="0" smtClean="0">
                <a:solidFill>
                  <a:srgbClr val="FF0000"/>
                </a:solidFill>
              </a:rPr>
              <a:t>Producer’s</a:t>
            </a:r>
          </a:p>
          <a:p>
            <a:pPr algn="ctr"/>
            <a:r>
              <a:rPr lang="en-US" b="1" dirty="0" smtClean="0">
                <a:solidFill>
                  <a:srgbClr val="FF0000"/>
                </a:solidFill>
              </a:rPr>
              <a:t>Accuracy</a:t>
            </a:r>
            <a:endParaRPr lang="en-US" b="1" dirty="0">
              <a:solidFill>
                <a:srgbClr val="FF0000"/>
              </a:solidFill>
            </a:endParaRPr>
          </a:p>
        </p:txBody>
      </p:sp>
      <p:sp>
        <p:nvSpPr>
          <p:cNvPr id="12" name="TextBox 11"/>
          <p:cNvSpPr txBox="1"/>
          <p:nvPr/>
        </p:nvSpPr>
        <p:spPr>
          <a:xfrm>
            <a:off x="7727396" y="5638800"/>
            <a:ext cx="1035604" cy="646331"/>
          </a:xfrm>
          <a:prstGeom prst="rect">
            <a:avLst/>
          </a:prstGeom>
          <a:noFill/>
        </p:spPr>
        <p:txBody>
          <a:bodyPr wrap="none" rtlCol="0">
            <a:spAutoFit/>
          </a:bodyPr>
          <a:lstStyle/>
          <a:p>
            <a:pPr algn="ctr"/>
            <a:r>
              <a:rPr lang="en-US" b="1" dirty="0" smtClean="0">
                <a:solidFill>
                  <a:srgbClr val="FF0000"/>
                </a:solidFill>
              </a:rPr>
              <a:t>Overall</a:t>
            </a:r>
          </a:p>
          <a:p>
            <a:pPr algn="ctr"/>
            <a:r>
              <a:rPr lang="en-US" b="1" dirty="0" smtClean="0">
                <a:solidFill>
                  <a:srgbClr val="FF0000"/>
                </a:solidFill>
              </a:rPr>
              <a:t>Accuracy</a:t>
            </a:r>
            <a:endParaRPr lang="en-US" b="1" dirty="0">
              <a:solidFill>
                <a:srgbClr val="FF0000"/>
              </a:solidFill>
            </a:endParaRPr>
          </a:p>
        </p:txBody>
      </p:sp>
      <p:sp>
        <p:nvSpPr>
          <p:cNvPr id="13" name="TextBox 12"/>
          <p:cNvSpPr txBox="1"/>
          <p:nvPr/>
        </p:nvSpPr>
        <p:spPr>
          <a:xfrm>
            <a:off x="6762964" y="6457890"/>
            <a:ext cx="2381036"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Nauman</a:t>
            </a:r>
            <a:r>
              <a:rPr lang="en-US" sz="2000" dirty="0" smtClean="0">
                <a:solidFill>
                  <a:schemeClr val="accent5"/>
                </a:solidFill>
                <a:effectLst>
                  <a:outerShdw blurRad="38100" dist="38100" dir="2700000" algn="tl">
                    <a:srgbClr val="000000">
                      <a:alpha val="43137"/>
                    </a:srgbClr>
                  </a:outerShdw>
                </a:effectLst>
              </a:rPr>
              <a:t> et al. (2014)</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133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Nauman et al., 2015</a:t>
            </a:r>
            <a:endParaRPr lang="en-US" dirty="0"/>
          </a:p>
        </p:txBody>
      </p:sp>
      <p:sp>
        <p:nvSpPr>
          <p:cNvPr id="3" name="Content Placeholder 2"/>
          <p:cNvSpPr>
            <a:spLocks noGrp="1"/>
          </p:cNvSpPr>
          <p:nvPr>
            <p:ph idx="1"/>
          </p:nvPr>
        </p:nvSpPr>
        <p:spPr/>
        <p:txBody>
          <a:bodyPr>
            <a:normAutofit lnSpcReduction="10000"/>
          </a:bodyPr>
          <a:lstStyle/>
          <a:p>
            <a:r>
              <a:rPr lang="en-US" dirty="0"/>
              <a:t>“The validation results using withheld data indicated a maximum classification agreement at a 0.57 probability threshold to separate </a:t>
            </a:r>
            <a:r>
              <a:rPr lang="en-US" dirty="0" err="1"/>
              <a:t>spodic</a:t>
            </a:r>
            <a:r>
              <a:rPr lang="en-US" dirty="0"/>
              <a:t> from non-</a:t>
            </a:r>
            <a:r>
              <a:rPr lang="en-US" dirty="0" err="1"/>
              <a:t>spodic</a:t>
            </a:r>
            <a:r>
              <a:rPr lang="en-US" dirty="0"/>
              <a:t> predictions and indicated that predictions of </a:t>
            </a:r>
            <a:r>
              <a:rPr lang="en-US" dirty="0" err="1"/>
              <a:t>spodic</a:t>
            </a:r>
            <a:r>
              <a:rPr lang="en-US" dirty="0"/>
              <a:t> sites were more reliable than those of non-</a:t>
            </a:r>
            <a:r>
              <a:rPr lang="en-US" dirty="0" err="1"/>
              <a:t>spodic</a:t>
            </a:r>
            <a:r>
              <a:rPr lang="en-US" dirty="0"/>
              <a:t> sites (</a:t>
            </a:r>
            <a:r>
              <a:rPr lang="en-US" dirty="0">
                <a:hlinkClick r:id="rId2"/>
              </a:rPr>
              <a:t>Table 3</a:t>
            </a:r>
            <a:r>
              <a:rPr lang="en-US" dirty="0"/>
              <a:t>). </a:t>
            </a:r>
            <a:r>
              <a:rPr lang="en-US" dirty="0" smtClean="0"/>
              <a:t>“</a:t>
            </a:r>
          </a:p>
          <a:p>
            <a:endParaRPr lang="en-US" dirty="0"/>
          </a:p>
          <a:p>
            <a:r>
              <a:rPr lang="en-US" dirty="0" smtClean="0"/>
              <a:t>What kind of validation is this?</a:t>
            </a:r>
          </a:p>
          <a:p>
            <a:pPr lvl="1"/>
            <a:r>
              <a:rPr lang="en-US" dirty="0" smtClean="0"/>
              <a:t>Discuss the appropriateness of the </a:t>
            </a:r>
            <a:r>
              <a:rPr lang="en-US" smtClean="0"/>
              <a:t>metric described.</a:t>
            </a:r>
            <a:endParaRPr lang="en-US" dirty="0"/>
          </a:p>
          <a:p>
            <a:endParaRPr lang="en-US" dirty="0"/>
          </a:p>
        </p:txBody>
      </p:sp>
    </p:spTree>
    <p:extLst>
      <p:ext uri="{BB962C8B-B14F-4D97-AF65-F5344CB8AC3E}">
        <p14:creationId xmlns:p14="http://schemas.microsoft.com/office/powerpoint/2010/main" val="4044596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8117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1905000" y="212035"/>
            <a:ext cx="5075392" cy="6554010"/>
          </a:xfrm>
          <a:prstGeom prst="rect">
            <a:avLst/>
          </a:prstGeom>
        </p:spPr>
      </p:pic>
      <p:sp>
        <p:nvSpPr>
          <p:cNvPr id="5" name="TextBox 4"/>
          <p:cNvSpPr txBox="1"/>
          <p:nvPr/>
        </p:nvSpPr>
        <p:spPr>
          <a:xfrm>
            <a:off x="6803166" y="6457890"/>
            <a:ext cx="2340834" cy="400110"/>
          </a:xfrm>
          <a:prstGeom prst="rect">
            <a:avLst/>
          </a:prstGeom>
          <a:noFill/>
        </p:spPr>
        <p:txBody>
          <a:bodyPr wrap="none" rtlCol="0">
            <a:spAutoFit/>
          </a:bodyPr>
          <a:lstStyle/>
          <a:p>
            <a:pPr marL="0" lvl="1" algn="r"/>
            <a:r>
              <a:rPr lang="en-US" sz="2000" dirty="0" smtClean="0">
                <a:solidFill>
                  <a:schemeClr val="accent5"/>
                </a:solidFill>
                <a:effectLst>
                  <a:outerShdw blurRad="38100" dist="38100" dir="2700000" algn="tl">
                    <a:srgbClr val="000000">
                      <a:alpha val="43137"/>
                    </a:srgbClr>
                  </a:outerShdw>
                </a:effectLst>
              </a:rPr>
              <a:t>Libohova et al., 2017</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071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mtClean="0"/>
              <a:t>Error</a:t>
            </a:r>
            <a:endParaRPr lang="en-GB" dirty="0"/>
          </a:p>
        </p:txBody>
      </p:sp>
      <p:sp>
        <p:nvSpPr>
          <p:cNvPr id="3" name="Content Placeholder 2"/>
          <p:cNvSpPr>
            <a:spLocks noGrp="1"/>
          </p:cNvSpPr>
          <p:nvPr>
            <p:ph idx="1"/>
          </p:nvPr>
        </p:nvSpPr>
        <p:spPr/>
        <p:txBody>
          <a:bodyPr/>
          <a:lstStyle/>
          <a:p>
            <a:r>
              <a:rPr lang="nl-NL" smtClean="0"/>
              <a:t>Difference between reality and our representation of reality</a:t>
            </a:r>
            <a:endParaRPr lang="nl-NL" dirty="0" smtClean="0"/>
          </a:p>
        </p:txBody>
      </p:sp>
    </p:spTree>
    <p:extLst>
      <p:ext uri="{BB962C8B-B14F-4D97-AF65-F5344CB8AC3E}">
        <p14:creationId xmlns:p14="http://schemas.microsoft.com/office/powerpoint/2010/main" val="23858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nl-NL" dirty="0" smtClean="0"/>
              <a:t>Error</a:t>
            </a:r>
            <a:endParaRPr lang="en-GB" dirty="0"/>
          </a:p>
        </p:txBody>
      </p:sp>
      <p:sp>
        <p:nvSpPr>
          <p:cNvPr id="3" name="Content Placeholder 2"/>
          <p:cNvSpPr>
            <a:spLocks noGrp="1"/>
          </p:cNvSpPr>
          <p:nvPr>
            <p:ph idx="1"/>
          </p:nvPr>
        </p:nvSpPr>
        <p:spPr/>
        <p:txBody>
          <a:bodyPr>
            <a:normAutofit/>
          </a:bodyPr>
          <a:lstStyle/>
          <a:p>
            <a:r>
              <a:rPr lang="nl-NL" dirty="0" smtClean="0"/>
              <a:t>Example</a:t>
            </a:r>
          </a:p>
          <a:p>
            <a:pPr lvl="1"/>
            <a:r>
              <a:rPr lang="nl-NL" dirty="0" smtClean="0"/>
              <a:t>Map says soil organic C = 30 g/kg at some location</a:t>
            </a:r>
          </a:p>
          <a:p>
            <a:pPr lvl="1"/>
            <a:r>
              <a:rPr lang="nl-NL" dirty="0" smtClean="0"/>
              <a:t>True value = 45 g/kg</a:t>
            </a:r>
          </a:p>
          <a:p>
            <a:pPr lvl="1"/>
            <a:r>
              <a:rPr lang="nl-NL" dirty="0" smtClean="0"/>
              <a:t>Error = 45 – 30 = 15 g/kg</a:t>
            </a:r>
          </a:p>
        </p:txBody>
      </p:sp>
    </p:spTree>
    <p:extLst>
      <p:ext uri="{BB962C8B-B14F-4D97-AF65-F5344CB8AC3E}">
        <p14:creationId xmlns:p14="http://schemas.microsoft.com/office/powerpoint/2010/main" val="3239745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Error</a:t>
            </a:r>
            <a:endParaRPr lang="en-US" dirty="0"/>
          </a:p>
        </p:txBody>
      </p:sp>
      <p:sp>
        <p:nvSpPr>
          <p:cNvPr id="3" name="Content Placeholder 2"/>
          <p:cNvSpPr>
            <a:spLocks noGrp="1"/>
          </p:cNvSpPr>
          <p:nvPr>
            <p:ph idx="1"/>
          </p:nvPr>
        </p:nvSpPr>
        <p:spPr/>
        <p:txBody>
          <a:bodyPr/>
          <a:lstStyle/>
          <a:p>
            <a:r>
              <a:rPr lang="nl-NL" dirty="0" smtClean="0"/>
              <a:t>Problem</a:t>
            </a:r>
          </a:p>
          <a:p>
            <a:pPr lvl="1"/>
            <a:r>
              <a:rPr lang="nl-NL" dirty="0" smtClean="0"/>
              <a:t>We usually do not know the error</a:t>
            </a:r>
            <a:br>
              <a:rPr lang="nl-NL" dirty="0" smtClean="0"/>
            </a:br>
            <a:r>
              <a:rPr lang="nl-NL" dirty="0" smtClean="0"/>
              <a:t>(because if we did, we would eliminate it)</a:t>
            </a:r>
          </a:p>
          <a:p>
            <a:r>
              <a:rPr lang="nl-NL" dirty="0"/>
              <a:t>But in many cases we do know </a:t>
            </a:r>
            <a:r>
              <a:rPr lang="nl-NL" dirty="0" smtClean="0"/>
              <a:t>something</a:t>
            </a:r>
            <a:endParaRPr lang="nl-NL" dirty="0"/>
          </a:p>
          <a:p>
            <a:pPr lvl="1"/>
            <a:r>
              <a:rPr lang="nl-NL" dirty="0"/>
              <a:t>We may know that the error has equal chance of being positive or </a:t>
            </a:r>
            <a:r>
              <a:rPr lang="nl-NL" dirty="0" smtClean="0"/>
              <a:t>negative</a:t>
            </a:r>
            <a:endParaRPr lang="nl-NL" dirty="0"/>
          </a:p>
          <a:p>
            <a:pPr lvl="1"/>
            <a:r>
              <a:rPr lang="nl-NL" dirty="0"/>
              <a:t>We may know that it is unlikely that the absolute value of the error is greater than a given threshold</a:t>
            </a:r>
          </a:p>
          <a:p>
            <a:r>
              <a:rPr lang="nl-NL" dirty="0"/>
              <a:t>In other words, we are uncertain about the true value but not completely ignorant</a:t>
            </a:r>
            <a:endParaRPr lang="en-GB" dirty="0"/>
          </a:p>
          <a:p>
            <a:pPr lvl="1"/>
            <a:endParaRPr lang="nl-NL" dirty="0"/>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8028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Accuracy and Precision</a:t>
            </a:r>
            <a:endParaRPr lang="en-GB" dirty="0"/>
          </a:p>
        </p:txBody>
      </p:sp>
      <p:sp>
        <p:nvSpPr>
          <p:cNvPr id="3" name="Content Placeholder 2"/>
          <p:cNvSpPr>
            <a:spLocks noGrp="1"/>
          </p:cNvSpPr>
          <p:nvPr>
            <p:ph idx="1"/>
          </p:nvPr>
        </p:nvSpPr>
        <p:spPr/>
        <p:txBody>
          <a:bodyPr/>
          <a:lstStyle/>
          <a:p>
            <a:r>
              <a:rPr lang="nl-NL" dirty="0" smtClean="0"/>
              <a:t>Accuracy</a:t>
            </a:r>
          </a:p>
          <a:p>
            <a:pPr lvl="1"/>
            <a:r>
              <a:rPr lang="nl-NL" dirty="0"/>
              <a:t>D</a:t>
            </a:r>
            <a:r>
              <a:rPr lang="nl-NL" dirty="0" smtClean="0"/>
              <a:t>egree to which a representation of reality is close to reality (</a:t>
            </a:r>
            <a:r>
              <a:rPr lang="nl-NL" dirty="0" smtClean="0">
                <a:sym typeface="Symbol" panose="05050102010706020507" pitchFamily="18" charset="2"/>
              </a:rPr>
              <a:t> </a:t>
            </a:r>
            <a:r>
              <a:rPr lang="nl-NL" dirty="0" smtClean="0">
                <a:sym typeface="Symbol"/>
              </a:rPr>
              <a:t>inverse of error)</a:t>
            </a:r>
          </a:p>
          <a:p>
            <a:r>
              <a:rPr lang="nl-NL" dirty="0" smtClean="0">
                <a:sym typeface="Symbol"/>
              </a:rPr>
              <a:t>Precision</a:t>
            </a:r>
          </a:p>
          <a:p>
            <a:pPr lvl="1"/>
            <a:r>
              <a:rPr lang="en-GB" dirty="0" smtClean="0"/>
              <a:t>Degree to which repeated measurements under unchanged conditions show the same results </a:t>
            </a:r>
            <a:endParaRPr lang="en-GB" dirty="0"/>
          </a:p>
        </p:txBody>
      </p:sp>
    </p:spTree>
    <p:extLst>
      <p:ext uri="{BB962C8B-B14F-4D97-AF65-F5344CB8AC3E}">
        <p14:creationId xmlns:p14="http://schemas.microsoft.com/office/powerpoint/2010/main" val="156354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a:grpSpLocks noChangeAspect="1"/>
          </p:cNvGrpSpPr>
          <p:nvPr/>
        </p:nvGrpSpPr>
        <p:grpSpPr>
          <a:xfrm>
            <a:off x="4955219" y="1295400"/>
            <a:ext cx="2468880" cy="2468880"/>
            <a:chOff x="4267200" y="1409700"/>
            <a:chExt cx="2743200" cy="2743200"/>
          </a:xfrm>
        </p:grpSpPr>
        <p:sp>
          <p:nvSpPr>
            <p:cNvPr id="5" name="Oval 4"/>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a:grpSpLocks noChangeAspect="1"/>
          </p:cNvGrpSpPr>
          <p:nvPr/>
        </p:nvGrpSpPr>
        <p:grpSpPr>
          <a:xfrm>
            <a:off x="1719108" y="1295400"/>
            <a:ext cx="2468880" cy="2468880"/>
            <a:chOff x="4267200" y="1409700"/>
            <a:chExt cx="2743200" cy="2743200"/>
          </a:xfrm>
        </p:grpSpPr>
        <p:sp>
          <p:nvSpPr>
            <p:cNvPr id="11" name="Oval 10"/>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Multiply 13"/>
          <p:cNvSpPr>
            <a:spLocks noChangeAspect="1"/>
          </p:cNvSpPr>
          <p:nvPr/>
        </p:nvSpPr>
        <p:spPr>
          <a:xfrm>
            <a:off x="6514097" y="2625636"/>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a:spLocks noChangeAspect="1"/>
          </p:cNvSpPr>
          <p:nvPr/>
        </p:nvSpPr>
        <p:spPr>
          <a:xfrm>
            <a:off x="6657788" y="2717073"/>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a:spLocks noChangeAspect="1"/>
          </p:cNvSpPr>
          <p:nvPr/>
        </p:nvSpPr>
        <p:spPr>
          <a:xfrm>
            <a:off x="6481437" y="287165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y 17"/>
          <p:cNvSpPr>
            <a:spLocks noChangeAspect="1"/>
          </p:cNvSpPr>
          <p:nvPr/>
        </p:nvSpPr>
        <p:spPr>
          <a:xfrm>
            <a:off x="6679559" y="2590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y 18"/>
          <p:cNvSpPr>
            <a:spLocks noChangeAspect="1"/>
          </p:cNvSpPr>
          <p:nvPr/>
        </p:nvSpPr>
        <p:spPr>
          <a:xfrm>
            <a:off x="6405236" y="2734494"/>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y 19"/>
          <p:cNvSpPr>
            <a:spLocks noChangeAspect="1"/>
          </p:cNvSpPr>
          <p:nvPr/>
        </p:nvSpPr>
        <p:spPr>
          <a:xfrm>
            <a:off x="6631658" y="284553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a:grpSpLocks noChangeAspect="1"/>
          </p:cNvGrpSpPr>
          <p:nvPr/>
        </p:nvGrpSpPr>
        <p:grpSpPr>
          <a:xfrm>
            <a:off x="4955219" y="4084320"/>
            <a:ext cx="2468880" cy="2468880"/>
            <a:chOff x="4267200" y="1409700"/>
            <a:chExt cx="2743200" cy="2743200"/>
          </a:xfrm>
        </p:grpSpPr>
        <p:sp>
          <p:nvSpPr>
            <p:cNvPr id="22" name="Oval 21"/>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a:grpSpLocks noChangeAspect="1"/>
          </p:cNvGrpSpPr>
          <p:nvPr/>
        </p:nvGrpSpPr>
        <p:grpSpPr>
          <a:xfrm>
            <a:off x="1719108" y="4084320"/>
            <a:ext cx="2468880" cy="2468880"/>
            <a:chOff x="4267200" y="1409700"/>
            <a:chExt cx="2743200" cy="2743200"/>
          </a:xfrm>
        </p:grpSpPr>
        <p:sp>
          <p:nvSpPr>
            <p:cNvPr id="26" name="Oval 25"/>
            <p:cNvSpPr>
              <a:spLocks noChangeAspect="1"/>
            </p:cNvSpPr>
            <p:nvPr/>
          </p:nvSpPr>
          <p:spPr>
            <a:xfrm>
              <a:off x="4267200" y="1409700"/>
              <a:ext cx="2743200" cy="2743200"/>
            </a:xfrm>
            <a:prstGeom prst="ellipse">
              <a:avLst/>
            </a:prstGeom>
            <a:solidFill>
              <a:schemeClr val="bg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4770120" y="1912620"/>
              <a:ext cx="1737360" cy="1737360"/>
            </a:xfrm>
            <a:prstGeom prst="ellipse">
              <a:avLst/>
            </a:prstGeom>
            <a:solidFill>
              <a:schemeClr val="bg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noChangeAspect="1"/>
            </p:cNvSpPr>
            <p:nvPr/>
          </p:nvSpPr>
          <p:spPr>
            <a:xfrm>
              <a:off x="5318760" y="2461260"/>
              <a:ext cx="640080" cy="64008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Multiply 28"/>
          <p:cNvSpPr>
            <a:spLocks noChangeAspect="1"/>
          </p:cNvSpPr>
          <p:nvPr/>
        </p:nvSpPr>
        <p:spPr>
          <a:xfrm>
            <a:off x="2832044" y="2355841"/>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a:spLocks noChangeAspect="1"/>
          </p:cNvSpPr>
          <p:nvPr/>
        </p:nvSpPr>
        <p:spPr>
          <a:xfrm>
            <a:off x="2975735" y="2447278"/>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a:spLocks noChangeAspect="1"/>
          </p:cNvSpPr>
          <p:nvPr/>
        </p:nvSpPr>
        <p:spPr>
          <a:xfrm>
            <a:off x="2799384" y="26018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a:spLocks noChangeAspect="1"/>
          </p:cNvSpPr>
          <p:nvPr/>
        </p:nvSpPr>
        <p:spPr>
          <a:xfrm>
            <a:off x="2997506" y="232100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Multiply 32"/>
          <p:cNvSpPr>
            <a:spLocks noChangeAspect="1"/>
          </p:cNvSpPr>
          <p:nvPr/>
        </p:nvSpPr>
        <p:spPr>
          <a:xfrm>
            <a:off x="2723183" y="246469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Multiply 33"/>
          <p:cNvSpPr>
            <a:spLocks noChangeAspect="1"/>
          </p:cNvSpPr>
          <p:nvPr/>
        </p:nvSpPr>
        <p:spPr>
          <a:xfrm>
            <a:off x="2949605" y="2575735"/>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Multiply 34"/>
          <p:cNvSpPr>
            <a:spLocks noChangeAspect="1"/>
          </p:cNvSpPr>
          <p:nvPr/>
        </p:nvSpPr>
        <p:spPr>
          <a:xfrm>
            <a:off x="2819400" y="51054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ultiply 35"/>
          <p:cNvSpPr>
            <a:spLocks noChangeAspect="1"/>
          </p:cNvSpPr>
          <p:nvPr/>
        </p:nvSpPr>
        <p:spPr>
          <a:xfrm>
            <a:off x="3011496" y="53340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Multiply 36"/>
          <p:cNvSpPr>
            <a:spLocks noChangeAspect="1"/>
          </p:cNvSpPr>
          <p:nvPr/>
        </p:nvSpPr>
        <p:spPr>
          <a:xfrm>
            <a:off x="2401896" y="538075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Multiply 37"/>
          <p:cNvSpPr>
            <a:spLocks noChangeAspect="1"/>
          </p:cNvSpPr>
          <p:nvPr/>
        </p:nvSpPr>
        <p:spPr>
          <a:xfrm>
            <a:off x="3240096" y="4998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Multiply 38"/>
          <p:cNvSpPr>
            <a:spLocks noChangeAspect="1"/>
          </p:cNvSpPr>
          <p:nvPr/>
        </p:nvSpPr>
        <p:spPr>
          <a:xfrm>
            <a:off x="2554296" y="487680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Multiply 39"/>
          <p:cNvSpPr>
            <a:spLocks noChangeAspect="1"/>
          </p:cNvSpPr>
          <p:nvPr/>
        </p:nvSpPr>
        <p:spPr>
          <a:xfrm>
            <a:off x="2936961" y="56083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a:spLocks noChangeAspect="1"/>
          </p:cNvSpPr>
          <p:nvPr/>
        </p:nvSpPr>
        <p:spPr>
          <a:xfrm>
            <a:off x="6798625" y="55321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a:spLocks noChangeAspect="1"/>
          </p:cNvSpPr>
          <p:nvPr/>
        </p:nvSpPr>
        <p:spPr>
          <a:xfrm>
            <a:off x="6990721" y="57607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a:spLocks noChangeAspect="1"/>
          </p:cNvSpPr>
          <p:nvPr/>
        </p:nvSpPr>
        <p:spPr>
          <a:xfrm>
            <a:off x="6381121" y="5807479"/>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ultiply 55"/>
          <p:cNvSpPr>
            <a:spLocks noChangeAspect="1"/>
          </p:cNvSpPr>
          <p:nvPr/>
        </p:nvSpPr>
        <p:spPr>
          <a:xfrm>
            <a:off x="7219321" y="54254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ultiply 56"/>
          <p:cNvSpPr>
            <a:spLocks noChangeAspect="1"/>
          </p:cNvSpPr>
          <p:nvPr/>
        </p:nvSpPr>
        <p:spPr>
          <a:xfrm>
            <a:off x="6533521" y="530352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Multiply 57"/>
          <p:cNvSpPr>
            <a:spLocks noChangeAspect="1"/>
          </p:cNvSpPr>
          <p:nvPr/>
        </p:nvSpPr>
        <p:spPr>
          <a:xfrm>
            <a:off x="6916186" y="6035040"/>
            <a:ext cx="182880" cy="182880"/>
          </a:xfrm>
          <a:prstGeom prst="mathMultiply">
            <a:avLst/>
          </a:prstGeom>
          <a:solidFill>
            <a:srgbClr val="FF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449115" y="649069"/>
            <a:ext cx="1008866" cy="369332"/>
          </a:xfrm>
          <a:prstGeom prst="rect">
            <a:avLst/>
          </a:prstGeom>
          <a:noFill/>
        </p:spPr>
        <p:txBody>
          <a:bodyPr wrap="none" rtlCol="0">
            <a:spAutoFit/>
          </a:bodyPr>
          <a:lstStyle/>
          <a:p>
            <a:pPr algn="ctr"/>
            <a:r>
              <a:rPr lang="en-US" dirty="0" smtClean="0">
                <a:solidFill>
                  <a:srgbClr val="FFCC00"/>
                </a:solidFill>
                <a:effectLst>
                  <a:outerShdw blurRad="38100" dist="38100" dir="2700000" algn="tl">
                    <a:srgbClr val="000000">
                      <a:alpha val="43137"/>
                    </a:srgbClr>
                  </a:outerShdw>
                </a:effectLst>
              </a:rPr>
              <a:t>Accurate</a:t>
            </a:r>
            <a:endParaRPr lang="en-US" dirty="0">
              <a:solidFill>
                <a:srgbClr val="FFCC00"/>
              </a:solidFill>
              <a:effectLst>
                <a:outerShdw blurRad="38100" dist="38100" dir="2700000" algn="tl">
                  <a:srgbClr val="000000">
                    <a:alpha val="43137"/>
                  </a:srgbClr>
                </a:outerShdw>
              </a:effectLst>
            </a:endParaRPr>
          </a:p>
        </p:txBody>
      </p:sp>
      <p:sp>
        <p:nvSpPr>
          <p:cNvPr id="60" name="TextBox 59"/>
          <p:cNvSpPr txBox="1"/>
          <p:nvPr/>
        </p:nvSpPr>
        <p:spPr>
          <a:xfrm>
            <a:off x="5270754" y="649069"/>
            <a:ext cx="1837811" cy="646331"/>
          </a:xfrm>
          <a:prstGeom prst="rect">
            <a:avLst/>
          </a:prstGeom>
          <a:noFill/>
        </p:spPr>
        <p:txBody>
          <a:bodyPr wrap="none" rtlCol="0">
            <a:spAutoFit/>
          </a:bodyPr>
          <a:lstStyle/>
          <a:p>
            <a:pPr algn="ctr"/>
            <a:r>
              <a:rPr lang="en-US" dirty="0" smtClean="0">
                <a:solidFill>
                  <a:srgbClr val="FFCC00"/>
                </a:solidFill>
                <a:effectLst>
                  <a:outerShdw blurRad="38100" dist="38100" dir="2700000" algn="tl">
                    <a:srgbClr val="000000">
                      <a:alpha val="43137"/>
                    </a:srgbClr>
                  </a:outerShdw>
                </a:effectLst>
              </a:rPr>
              <a:t>Inaccurate</a:t>
            </a:r>
          </a:p>
          <a:p>
            <a:pPr algn="ctr"/>
            <a:r>
              <a:rPr lang="en-US" dirty="0" smtClean="0">
                <a:solidFill>
                  <a:srgbClr val="FFCC00"/>
                </a:solidFill>
                <a:effectLst>
                  <a:outerShdw blurRad="38100" dist="38100" dir="2700000" algn="tl">
                    <a:srgbClr val="000000">
                      <a:alpha val="43137"/>
                    </a:srgbClr>
                  </a:outerShdw>
                </a:effectLst>
              </a:rPr>
              <a:t>(systematic error)</a:t>
            </a:r>
            <a:endParaRPr lang="en-US" dirty="0">
              <a:solidFill>
                <a:srgbClr val="FFCC00"/>
              </a:solidFill>
              <a:effectLst>
                <a:outerShdw blurRad="38100" dist="38100" dir="2700000" algn="tl">
                  <a:srgbClr val="000000">
                    <a:alpha val="43137"/>
                  </a:srgbClr>
                </a:outerShdw>
              </a:effectLst>
            </a:endParaRPr>
          </a:p>
        </p:txBody>
      </p:sp>
      <p:sp>
        <p:nvSpPr>
          <p:cNvPr id="61" name="TextBox 60"/>
          <p:cNvSpPr txBox="1"/>
          <p:nvPr/>
        </p:nvSpPr>
        <p:spPr>
          <a:xfrm>
            <a:off x="990600" y="2150153"/>
            <a:ext cx="461665" cy="759375"/>
          </a:xfrm>
          <a:prstGeom prst="rect">
            <a:avLst/>
          </a:prstGeom>
          <a:noFill/>
        </p:spPr>
        <p:txBody>
          <a:bodyPr vert="vert270" wrap="none" rtlCol="0">
            <a:spAutoFit/>
          </a:bodyPr>
          <a:lstStyle/>
          <a:p>
            <a:pPr algn="ctr"/>
            <a:r>
              <a:rPr lang="en-US" dirty="0" smtClean="0">
                <a:solidFill>
                  <a:srgbClr val="FFCC00"/>
                </a:solidFill>
                <a:effectLst>
                  <a:outerShdw blurRad="38100" dist="38100" dir="2700000" algn="tl">
                    <a:srgbClr val="000000">
                      <a:alpha val="43137"/>
                    </a:srgbClr>
                  </a:outerShdw>
                </a:effectLst>
              </a:rPr>
              <a:t>Precise</a:t>
            </a:r>
            <a:endParaRPr lang="en-US" dirty="0">
              <a:solidFill>
                <a:srgbClr val="FFCC00"/>
              </a:solidFill>
              <a:effectLst>
                <a:outerShdw blurRad="38100" dist="38100" dir="2700000" algn="tl">
                  <a:srgbClr val="000000">
                    <a:alpha val="43137"/>
                  </a:srgbClr>
                </a:outerShdw>
              </a:effectLst>
            </a:endParaRPr>
          </a:p>
        </p:txBody>
      </p:sp>
      <p:sp>
        <p:nvSpPr>
          <p:cNvPr id="62" name="TextBox 61"/>
          <p:cNvSpPr txBox="1"/>
          <p:nvPr/>
        </p:nvSpPr>
        <p:spPr>
          <a:xfrm>
            <a:off x="990600" y="4254302"/>
            <a:ext cx="738664" cy="2128916"/>
          </a:xfrm>
          <a:prstGeom prst="rect">
            <a:avLst/>
          </a:prstGeom>
          <a:noFill/>
        </p:spPr>
        <p:txBody>
          <a:bodyPr vert="vert270" wrap="none" rtlCol="0">
            <a:spAutoFit/>
          </a:bodyPr>
          <a:lstStyle/>
          <a:p>
            <a:pPr algn="ctr"/>
            <a:r>
              <a:rPr lang="en-US" dirty="0" smtClean="0">
                <a:solidFill>
                  <a:srgbClr val="FFCC00"/>
                </a:solidFill>
                <a:effectLst>
                  <a:outerShdw blurRad="38100" dist="38100" dir="2700000" algn="tl">
                    <a:srgbClr val="000000">
                      <a:alpha val="43137"/>
                    </a:srgbClr>
                  </a:outerShdw>
                </a:effectLst>
              </a:rPr>
              <a:t>Imprecise</a:t>
            </a:r>
          </a:p>
          <a:p>
            <a:pPr algn="ctr"/>
            <a:r>
              <a:rPr lang="en-US" dirty="0" smtClean="0">
                <a:solidFill>
                  <a:srgbClr val="FFCC00"/>
                </a:solidFill>
                <a:effectLst>
                  <a:outerShdw blurRad="38100" dist="38100" dir="2700000" algn="tl">
                    <a:srgbClr val="000000">
                      <a:alpha val="43137"/>
                    </a:srgbClr>
                  </a:outerShdw>
                </a:effectLst>
              </a:rPr>
              <a:t>(reproducibility error)</a:t>
            </a:r>
            <a:endParaRPr lang="en-US" dirty="0">
              <a:solidFill>
                <a:srgbClr val="FFCC00"/>
              </a:solidFill>
              <a:effectLst>
                <a:outerShdw blurRad="38100" dist="38100" dir="2700000" algn="tl">
                  <a:srgbClr val="000000">
                    <a:alpha val="43137"/>
                  </a:srgbClr>
                </a:outerShdw>
              </a:effectLst>
            </a:endParaRPr>
          </a:p>
        </p:txBody>
      </p:sp>
      <p:sp>
        <p:nvSpPr>
          <p:cNvPr id="64" name="TextBox 63"/>
          <p:cNvSpPr txBox="1"/>
          <p:nvPr/>
        </p:nvSpPr>
        <p:spPr>
          <a:xfrm>
            <a:off x="3624721" y="115669"/>
            <a:ext cx="1894558" cy="646331"/>
          </a:xfrm>
          <a:prstGeom prst="rect">
            <a:avLst/>
          </a:prstGeom>
          <a:noFill/>
        </p:spPr>
        <p:txBody>
          <a:bodyPr wrap="none" rtlCol="0">
            <a:spAutoFit/>
          </a:bodyPr>
          <a:lstStyle/>
          <a:p>
            <a:pPr algn="ctr"/>
            <a:r>
              <a:rPr lang="en-US" sz="3600" b="1" dirty="0" smtClean="0">
                <a:solidFill>
                  <a:srgbClr val="FFCC00"/>
                </a:solidFill>
                <a:effectLst>
                  <a:outerShdw blurRad="38100" dist="38100" dir="2700000" algn="tl">
                    <a:srgbClr val="000000">
                      <a:alpha val="43137"/>
                    </a:srgbClr>
                  </a:outerShdw>
                </a:effectLst>
              </a:rPr>
              <a:t>Accuracy</a:t>
            </a:r>
            <a:endParaRPr lang="en-US" sz="3600" b="1" dirty="0">
              <a:solidFill>
                <a:srgbClr val="FFCC00"/>
              </a:solidFill>
              <a:effectLst>
                <a:outerShdw blurRad="38100" dist="38100" dir="2700000" algn="tl">
                  <a:srgbClr val="000000">
                    <a:alpha val="43137"/>
                  </a:srgbClr>
                </a:outerShdw>
              </a:effectLst>
            </a:endParaRPr>
          </a:p>
        </p:txBody>
      </p:sp>
      <p:sp>
        <p:nvSpPr>
          <p:cNvPr id="65" name="TextBox 64"/>
          <p:cNvSpPr txBox="1"/>
          <p:nvPr/>
        </p:nvSpPr>
        <p:spPr>
          <a:xfrm>
            <a:off x="328136" y="2513396"/>
            <a:ext cx="738664" cy="1831207"/>
          </a:xfrm>
          <a:prstGeom prst="rect">
            <a:avLst/>
          </a:prstGeom>
          <a:noFill/>
        </p:spPr>
        <p:txBody>
          <a:bodyPr vert="vert270" wrap="none" rtlCol="0">
            <a:spAutoFit/>
          </a:bodyPr>
          <a:lstStyle/>
          <a:p>
            <a:pPr algn="ctr"/>
            <a:r>
              <a:rPr lang="en-US" sz="3600" b="1" dirty="0" smtClean="0">
                <a:solidFill>
                  <a:srgbClr val="FFCC00"/>
                </a:solidFill>
                <a:effectLst>
                  <a:outerShdw blurRad="38100" dist="38100" dir="2700000" algn="tl">
                    <a:srgbClr val="000000">
                      <a:alpha val="43137"/>
                    </a:srgbClr>
                  </a:outerShdw>
                </a:effectLst>
              </a:rPr>
              <a:t>Precision</a:t>
            </a:r>
            <a:endParaRPr lang="en-US" sz="3600" b="1" dirty="0">
              <a:solidFill>
                <a:srgbClr val="FFCC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6230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dirty="0" smtClean="0"/>
              <a:t>Uncertainty</a:t>
            </a:r>
          </a:p>
        </p:txBody>
      </p:sp>
      <p:sp>
        <p:nvSpPr>
          <p:cNvPr id="36867" name="Rectangle 3"/>
          <p:cNvSpPr>
            <a:spLocks noGrp="1" noChangeArrowheads="1"/>
          </p:cNvSpPr>
          <p:nvPr>
            <p:ph type="body" idx="1"/>
          </p:nvPr>
        </p:nvSpPr>
        <p:spPr/>
        <p:txBody>
          <a:bodyPr>
            <a:normAutofit fontScale="92500" lnSpcReduction="20000"/>
          </a:bodyPr>
          <a:lstStyle/>
          <a:p>
            <a:r>
              <a:rPr lang="en-US" dirty="0" smtClean="0"/>
              <a:t>Uncertainty arises when we are not sure about the ‘true’ state of the environment; it is an expression of confidence based on limited knowledge</a:t>
            </a:r>
          </a:p>
          <a:p>
            <a:r>
              <a:rPr lang="en-US" dirty="0" smtClean="0"/>
              <a:t>Uncertainty is an acknowledgement of error: we are aware that our representation of reality may differ from reality and express this by being uncertain</a:t>
            </a:r>
          </a:p>
          <a:p>
            <a:r>
              <a:rPr lang="en-US" dirty="0" smtClean="0"/>
              <a:t>Uncertainty is subjective; one person can be more uncertain than another</a:t>
            </a:r>
          </a:p>
          <a:p>
            <a:r>
              <a:rPr lang="en-US" dirty="0" smtClean="0"/>
              <a:t>In the presence of uncertainty, we cannot identify a true ‘reality’.  But perhaps we can identify all possible realities and a probability for each one</a:t>
            </a:r>
          </a:p>
        </p:txBody>
      </p:sp>
      <p:sp>
        <p:nvSpPr>
          <p:cNvPr id="4" name="TextBox 3"/>
          <p:cNvSpPr txBox="1"/>
          <p:nvPr/>
        </p:nvSpPr>
        <p:spPr>
          <a:xfrm>
            <a:off x="7190517" y="6457890"/>
            <a:ext cx="1953483" cy="400110"/>
          </a:xfrm>
          <a:prstGeom prst="rect">
            <a:avLst/>
          </a:prstGeom>
          <a:noFill/>
        </p:spPr>
        <p:txBody>
          <a:bodyPr wrap="none" rtlCol="0">
            <a:spAutoFit/>
          </a:bodyPr>
          <a:lstStyle/>
          <a:p>
            <a:pPr marL="0" lvl="1" algn="r"/>
            <a:r>
              <a:rPr lang="en-US" sz="2000" dirty="0" err="1" smtClean="0">
                <a:solidFill>
                  <a:schemeClr val="accent5"/>
                </a:solidFill>
                <a:effectLst>
                  <a:outerShdw blurRad="38100" dist="38100" dir="2700000" algn="tl">
                    <a:srgbClr val="000000">
                      <a:alpha val="43137"/>
                    </a:srgbClr>
                  </a:outerShdw>
                </a:effectLst>
              </a:rPr>
              <a:t>Heuvelink</a:t>
            </a:r>
            <a:r>
              <a:rPr lang="en-US" sz="2000" dirty="0" smtClean="0">
                <a:solidFill>
                  <a:schemeClr val="accent5"/>
                </a:solidFill>
                <a:effectLst>
                  <a:outerShdw blurRad="38100" dist="38100" dir="2700000" algn="tl">
                    <a:srgbClr val="000000">
                      <a:alpha val="43137"/>
                    </a:srgbClr>
                  </a:outerShdw>
                </a:effectLst>
              </a:rPr>
              <a:t> (2012)</a:t>
            </a:r>
            <a:endParaRPr lang="en-US" sz="2000" dirty="0">
              <a:solidFill>
                <a:schemeClr val="accent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5857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61&quot;&gt;&lt;/object&gt;&lt;object type=&quot;2&quot; unique_id=&quot;10062&quot;&gt;&lt;object type=&quot;3&quot; unique_id=&quot;10063&quot;&gt;&lt;property id=&quot;20148&quot; value=&quot;5&quot;/&gt;&lt;property id=&quot;20300&quot; value=&quot;Slide 1 - &amp;quot;Module 3 &amp;#x0D;&amp;#x0A;Data Characteristics&amp;quot;&quot;/&gt;&lt;property id=&quot;20307&quot; value=&quot;258&quot;/&gt;&lt;/object&gt;&lt;object type=&quot;3&quot; unique_id=&quot;10064&quot;&gt;&lt;property id=&quot;20148&quot; value=&quot;5&quot;/&gt;&lt;property id=&quot;20300&quot; value=&quot;Slide 2 - &amp;quot;Types of data used in DSM&amp;quot;&quot;/&gt;&lt;property id=&quot;20307&quot; value=&quot;259&quot;/&gt;&lt;/object&gt;&lt;object type=&quot;3&quot; unique_id=&quot;10065&quot;&gt;&lt;property id=&quot;20148&quot; value=&quot;5&quot;/&gt;&lt;property id=&quot;20300&quot; value=&quot;Slide 3 - &amp;quot;Types of data used in DSM&amp;quot;&quot;/&gt;&lt;property id=&quot;20307&quot; value=&quot;260&quot;/&gt;&lt;/object&gt;&lt;object type=&quot;3&quot; unique_id=&quot;10106&quot;&gt;&lt;property id=&quot;20148&quot; value=&quot;5&quot;/&gt;&lt;property id=&quot;20300&quot; value=&quot;Slide 4 - &amp;quot;Characteristics of Remotely Sensed Data&amp;quot;&quot;/&gt;&lt;property id=&quot;20307&quot; value=&quot;263&quot;/&gt;&lt;/object&gt;&lt;object type=&quot;3&quot; unique_id=&quot;10107&quot;&gt;&lt;property id=&quot;20148&quot; value=&quot;5&quot;/&gt;&lt;property id=&quot;20300&quot; value=&quot;Slide 5 - &amp;quot;Raster, more than a pretty picture&amp;quot;&quot;/&gt;&lt;property id=&quot;20307&quot; value=&quot;264&quot;/&gt;&lt;/object&gt;&lt;object type=&quot;3&quot; unique_id=&quot;10152&quot;&gt;&lt;property id=&quot;20148&quot; value=&quot;5&quot;/&gt;&lt;property id=&quot;20300&quot; value=&quot;Slide 6 - &amp;quot;Polygon&amp;quot;&quot;/&gt;&lt;property id=&quot;20307&quot; value=&quot;265&quot;/&gt;&lt;/object&gt;&lt;object type=&quot;3&quot; unique_id=&quot;10153&quot;&gt;&lt;property id=&quot;20148&quot; value=&quot;5&quot;/&gt;&lt;property id=&quot;20300&quot; value=&quot;Slide 7 - &amp;quot;Rasters vs. Polygons&amp;quot;&quot;/&gt;&lt;property id=&quot;20307&quot; value=&quot;266&quot;/&gt;&lt;/object&gt;&lt;object type=&quot;3&quot; unique_id=&quot;10226&quot;&gt;&lt;property id=&quot;20148&quot; value=&quot;5&quot;/&gt;&lt;property id=&quot;20300&quot; value=&quot;Slide 8 - &amp;quot;Rasters vs. Polygons&amp;quot;&quot;/&gt;&lt;property id=&quot;20307&quot; value=&quot;267&quot;/&gt;&lt;/object&gt;&lt;object type=&quot;3&quot; unique_id=&quot;10227&quot;&gt;&lt;property id=&quot;20148&quot; value=&quot;5&quot;/&gt;&lt;property id=&quot;20300&quot; value=&quot;Slide 9 - &amp;quot;Types of Remote Sensing Data&amp;quot;&quot;/&gt;&lt;property id=&quot;20307&quot; value=&quot;268&quot;/&gt;&lt;/object&gt;&lt;object type=&quot;3&quot; unique_id=&quot;10327&quot;&gt;&lt;property id=&quot;20148&quot; value=&quot;5&quot;/&gt;&lt;property id=&quot;20300&quot; value=&quot;Slide 10 - &amp;quot;Spectral Data&amp;quot;&quot;/&gt;&lt;property id=&quot;20307&quot; value=&quot;269&quot;/&gt;&lt;/object&gt;&lt;object type=&quot;3&quot; unique_id=&quot;10328&quot;&gt;&lt;property id=&quot;20148&quot; value=&quot;5&quot;/&gt;&lt;property id=&quot;20300&quot; value=&quot;Slide 11 - &amp;quot;Lidar&amp;quot;&quot;/&gt;&lt;property id=&quot;20307&quot; value=&quot;270&quot;/&gt;&lt;/object&gt;&lt;object type=&quot;3&quot; unique_id=&quot;11862&quot;&gt;&lt;property id=&quot;20148&quot; value=&quot;5&quot;/&gt;&lt;property id=&quot;20300&quot; value=&quot;Slide 12 - &amp;quot;Lidar characteristics&amp;quot;&quot;/&gt;&lt;property id=&quot;20307&quot; value=&quot;271&quot;/&gt;&lt;/object&gt;&lt;object type=&quot;3&quot; unique_id=&quot;12003&quot;&gt;&lt;property id=&quot;20148&quot; value=&quot;5&quot;/&gt;&lt;property id=&quot;20300&quot; value=&quot;Slide 13 - &amp;quot;Knowledge Data&amp;quot;&quot;/&gt;&lt;property id=&quot;20307&quot; value=&quot;272&quot;/&gt;&lt;/object&gt;&lt;object type=&quot;3&quot; unique_id=&quot;12004&quot;&gt;&lt;property id=&quot;20148&quot; value=&quot;5&quot;/&gt;&lt;property id=&quot;20300&quot; value=&quot;Slide 14&quot;/&gt;&lt;property id=&quot;20307&quot; value=&quot;273&quot;/&gt;&lt;/object&gt;&lt;object type=&quot;3&quot; unique_id=&quot;12005&quot;&gt;&lt;property id=&quot;20148&quot; value=&quot;5&quot;/&gt;&lt;property id=&quot;20300&quot; value=&quot;Slide 15&quot;/&gt;&lt;property id=&quot;20307&quot; value=&quot;274&quot;/&gt;&lt;/object&gt;&lt;object type=&quot;3&quot; unique_id=&quot;12057&quot;&gt;&lt;property id=&quot;20148&quot; value=&quot;5&quot;/&gt;&lt;property id=&quot;20300&quot; value=&quot;Slide 16 - &amp;quot;Ground Truth Data&amp;quot;&quot;/&gt;&lt;property id=&quot;20307&quot; value=&quot;275&quot;/&gt;&lt;/object&gt;&lt;object type=&quot;3&quot; unique_id=&quot;12292&quot;&gt;&lt;property id=&quot;20148&quot; value=&quot;5&quot;/&gt;&lt;property id=&quot;20300&quot; value=&quot;Slide 17 - &amp;quot;Integration&amp;quot;&quot;/&gt;&lt;property id=&quot;20307&quot; value=&quot;276&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TotalTime>
  <Words>1709</Words>
  <Application>Microsoft Office PowerPoint</Application>
  <PresentationFormat>On-screen Show (4:3)</PresentationFormat>
  <Paragraphs>306</Paragraphs>
  <Slides>33</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Cambria Math</vt:lpstr>
      <vt:lpstr>Fira Sans Light</vt:lpstr>
      <vt:lpstr>Symbol</vt:lpstr>
      <vt:lpstr>Office Theme</vt:lpstr>
      <vt:lpstr>Validation and Uncertainty</vt:lpstr>
      <vt:lpstr>Validation and Uncertainty</vt:lpstr>
      <vt:lpstr>Common Sources of Error </vt:lpstr>
      <vt:lpstr>Error</vt:lpstr>
      <vt:lpstr>Error</vt:lpstr>
      <vt:lpstr>Error</vt:lpstr>
      <vt:lpstr>Accuracy and Precision</vt:lpstr>
      <vt:lpstr>PowerPoint Presentation</vt:lpstr>
      <vt:lpstr>Uncertainty</vt:lpstr>
      <vt:lpstr>Exercise</vt:lpstr>
      <vt:lpstr>Validation</vt:lpstr>
      <vt:lpstr>Apparent Validation</vt:lpstr>
      <vt:lpstr>Heteroscedasticity</vt:lpstr>
      <vt:lpstr>Apparent Validation</vt:lpstr>
      <vt:lpstr>Apparent Validation</vt:lpstr>
      <vt:lpstr>PowerPoint Presentation</vt:lpstr>
      <vt:lpstr>Internal Validation</vt:lpstr>
      <vt:lpstr>Internal Validation</vt:lpstr>
      <vt:lpstr>Internal Validation</vt:lpstr>
      <vt:lpstr>Internal Validation</vt:lpstr>
      <vt:lpstr>Internal Validation</vt:lpstr>
      <vt:lpstr>Internal Validation</vt:lpstr>
      <vt:lpstr>Confusion Matrix</vt:lpstr>
      <vt:lpstr>Internal Validation</vt:lpstr>
      <vt:lpstr>Internal Validation</vt:lpstr>
      <vt:lpstr>External Validation</vt:lpstr>
      <vt:lpstr>Example of Soil Taxa Mapping</vt:lpstr>
      <vt:lpstr>Regression Tree Model</vt:lpstr>
      <vt:lpstr>Validation</vt:lpstr>
      <vt:lpstr>Validation</vt:lpstr>
      <vt:lpstr>From Nauman et al., 2015</vt:lpstr>
      <vt:lpstr>Questions?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  Data Characteristics</dc:title>
  <dc:creator>hwinzele</dc:creator>
  <cp:lastModifiedBy>Wills, Skye - NRCS, Lincoln, NE</cp:lastModifiedBy>
  <cp:revision>100</cp:revision>
  <dcterms:created xsi:type="dcterms:W3CDTF">2012-01-13T01:03:07Z</dcterms:created>
  <dcterms:modified xsi:type="dcterms:W3CDTF">2017-02-15T20:00:24Z</dcterms:modified>
</cp:coreProperties>
</file>